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4" r:id="rId2"/>
    <p:sldMasterId id="2147483730" r:id="rId3"/>
    <p:sldMasterId id="2147483762" r:id="rId4"/>
  </p:sldMasterIdLst>
  <p:notesMasterIdLst>
    <p:notesMasterId r:id="rId54"/>
  </p:notesMasterIdLst>
  <p:sldIdLst>
    <p:sldId id="783" r:id="rId5"/>
    <p:sldId id="311" r:id="rId6"/>
    <p:sldId id="924" r:id="rId7"/>
    <p:sldId id="925" r:id="rId8"/>
    <p:sldId id="919" r:id="rId9"/>
    <p:sldId id="259" r:id="rId10"/>
    <p:sldId id="920" r:id="rId11"/>
    <p:sldId id="921" r:id="rId12"/>
    <p:sldId id="654" r:id="rId13"/>
    <p:sldId id="774" r:id="rId14"/>
    <p:sldId id="475" r:id="rId15"/>
    <p:sldId id="582" r:id="rId16"/>
    <p:sldId id="578" r:id="rId17"/>
    <p:sldId id="525" r:id="rId18"/>
    <p:sldId id="584" r:id="rId19"/>
    <p:sldId id="922" r:id="rId20"/>
    <p:sldId id="661" r:id="rId21"/>
    <p:sldId id="662" r:id="rId22"/>
    <p:sldId id="805" r:id="rId23"/>
    <p:sldId id="663" r:id="rId24"/>
    <p:sldId id="641" r:id="rId25"/>
    <p:sldId id="785" r:id="rId26"/>
    <p:sldId id="801" r:id="rId27"/>
    <p:sldId id="2598" r:id="rId28"/>
    <p:sldId id="896" r:id="rId29"/>
    <p:sldId id="494" r:id="rId30"/>
    <p:sldId id="978" r:id="rId31"/>
    <p:sldId id="2600" r:id="rId32"/>
    <p:sldId id="2601" r:id="rId33"/>
    <p:sldId id="979" r:id="rId34"/>
    <p:sldId id="971" r:id="rId35"/>
    <p:sldId id="977" r:id="rId36"/>
    <p:sldId id="453" r:id="rId37"/>
    <p:sldId id="779" r:id="rId38"/>
    <p:sldId id="926" r:id="rId39"/>
    <p:sldId id="972" r:id="rId40"/>
    <p:sldId id="975" r:id="rId41"/>
    <p:sldId id="974" r:id="rId42"/>
    <p:sldId id="973" r:id="rId43"/>
    <p:sldId id="2595" r:id="rId44"/>
    <p:sldId id="2572" r:id="rId45"/>
    <p:sldId id="2573" r:id="rId46"/>
    <p:sldId id="2574" r:id="rId47"/>
    <p:sldId id="976" r:id="rId48"/>
    <p:sldId id="2599" r:id="rId49"/>
    <p:sldId id="2596" r:id="rId50"/>
    <p:sldId id="2597" r:id="rId51"/>
    <p:sldId id="289" r:id="rId52"/>
    <p:sldId id="731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4A555-FDF0-401D-B4E9-7D33A2276B8B}" type="datetimeFigureOut">
              <a:rPr lang="fr-CH" smtClean="0"/>
              <a:t>09.06.2026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036FD-1EB4-4D71-B96B-FDF0DE6BB88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055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8352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6586-FD52-8AFC-F527-6A7D1D6D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0BB369-55FA-A8AB-BA0C-ED152C5DF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83028C6-6530-2F77-68B5-D53F21BAD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DBC7EC-ADFA-0837-2CF4-22C0D6F79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0509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3D0D7-1696-47D3-AB2B-BEF04CD35B8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84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3D0D7-1696-47D3-AB2B-BEF04CD35B8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671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9959-E03E-ADE0-7880-14DB3CD4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BEAA95-9CE9-73CA-7F9C-9A9091D1B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3602ED-F496-6E21-4268-340DD6059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415FF0-818C-61A2-9FDB-575C37D34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3D0D7-1696-47D3-AB2B-BEF04CD35B8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02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B2E4F-FC29-0E94-96B1-9A3B1573A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E4820B-DCFE-1AAB-4F53-A8C5E43C1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CD842FD-6A84-6B22-A714-775942F77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3C1D95-9231-800B-3754-1FBA4D11D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3D0D7-1696-47D3-AB2B-BEF04CD35B8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5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2FFB5-C42F-C4B5-8BB6-18361992E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485B62-CA44-CDD8-11BD-22A81091C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BC14D9-8894-B552-D3C7-3C8F548E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8C0BA7-2981-50AC-555C-E531DCA10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3D0D7-1696-47D3-AB2B-BEF04CD35B8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74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D2312-90CC-6942-40C5-C88A4DA7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0CDD4A-1031-630C-39CF-7343ECEA9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4FA5C8-BAF5-18B7-0813-3CC9542C4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C4FD5A-1A04-AFB6-326B-FD559E03E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3D0D7-1696-47D3-AB2B-BEF04CD35B8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4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119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5BA5-EBF9-4095-75ED-542835726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D484BC-9793-18EE-0B10-76EAAD18D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C136A74-16D6-FF6C-6A15-9C598BB72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8847DF-AAAB-3C4E-44E5-395D7E5CA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366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8F938-A7D7-F08F-9FDC-E8D4CF53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B0883F1-6195-DAE4-ABBA-AF38662CD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F96F2F6-E46A-3598-D3AE-E03C3A3F8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4202C8-F66F-A82E-0D67-B25F1E898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710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E3BC5-3436-2A9A-8AB7-CB52FB8D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6096D9-568A-AF9C-DD75-8FB3E14C6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2C0F03C-89D7-01DB-EFD9-99B81EEB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195BD9-6969-67B2-0BA1-4EB88660ED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214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3601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6D69-669A-A2B5-D7DB-FB14D0A57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DDCF07-60C6-06C4-A90F-E95084362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E9E21AA-706E-68E1-1FFB-EA42BE2A2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188463-8DC9-3C5D-82DC-8101537BE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8234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83EC-9DBD-ED9A-5785-619465275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969AD02-0BA6-699F-8D1E-BCCB26D2C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92A0352-F481-604B-E376-E3D41C182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3502C7-C138-D820-4B70-42C9A562B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175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54C9C-5F12-0129-9C47-CAE96EAE8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CFBDEA-E944-323F-F52F-1C3390DF3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5AB45F8-9021-CB7B-3468-381BD2011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C7976B-F13E-D177-DA18-177576D2F8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D0D7-1696-47D3-AB2B-BEF04CD35B8E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342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cpeg.ch/" TargetMode="Externa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emf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cpeg.ch/" TargetMode="Externa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peg.ch/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peg.ch/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peg.ch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peg.ch/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peg.ch/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cpeg.ch/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cpeg.ch/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cpeg.ch/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cpeg.ch/" TargetMode="Externa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cpeg.ch/" TargetMode="Externa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3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cpeg.ch/" TargetMode="Externa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hyperlink" Target="https://www.cpeg.ch/" TargetMode="Externa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www.cpeg.ch/" TargetMode="Externa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hyperlink" Target="https://www.linkedin.com/company/caisse-de-pr&#233;voyance-de-l'etat-de-gen&#232;ve-cpeg-/" TargetMode="External"/><Relationship Id="rId4" Type="http://schemas.openxmlformats.org/officeDocument/2006/relationships/image" Target="../media/image7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cpeg.ch/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eg.ch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uverture_confidenti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6BE6646F-344F-F667-307A-64B11F29D0F8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3A073EE1-5967-9123-6250-28082839158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997FEC-3A80-21AF-E6A5-B46F3B1AB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0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5" orient="horz" pos="2981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re seul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8B0C2430-79DF-3690-D6B5-4CC8F68F2ED1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F8B0B1-6162-1EFB-D9B9-880544D6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8D8CBE-3816-7FEC-D68F-29A14455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EDC25-04EC-432A-9CCE-5BA3632E674F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849029B-6F0C-0486-900F-81C49BF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EB7B90-10F9-FEC5-008F-11E50440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77319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_Vert foncé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 userDrawn="1"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907FCE99-7564-B33A-2F8D-55023CA1934B}"/>
              </a:ext>
            </a:extLst>
          </p:cNvPr>
          <p:cNvSpPr txBox="1">
            <a:spLocks/>
          </p:cNvSpPr>
          <p:nvPr userDrawn="1"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02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uverture_Vert moyen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 userDrawn="1"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DE1EA9FF-DB7B-4105-ECF4-80C790639787}"/>
              </a:ext>
            </a:extLst>
          </p:cNvPr>
          <p:cNvSpPr txBox="1">
            <a:spLocks/>
          </p:cNvSpPr>
          <p:nvPr userDrawn="1"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1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43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 userDrawn="1"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408A7A23-36A5-B95E-0936-7EE33604EE7F}"/>
              </a:ext>
            </a:extLst>
          </p:cNvPr>
          <p:cNvSpPr txBox="1">
            <a:spLocks/>
          </p:cNvSpPr>
          <p:nvPr userDrawn="1"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3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ransition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67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/>
          <a:lstStyle/>
          <a:p>
            <a:fld id="{43CA8D62-66BF-4BA7-8C72-43FAA4DB1C2D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0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77796C-E473-A75D-348D-885D53CA3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C85A8B9F-CFEC-64BD-F0D9-8021CC6236C6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221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 + Photo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468A89-3183-40E8-8EA7-56151C8B7B06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0"/>
            <a:ext cx="3988800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AE8A0A35-9089-15D7-E9EB-2AF7718AA1FA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1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5189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onn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6" y="412800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4400" y="6307200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/>
          <a:lstStyle/>
          <a:p>
            <a:fld id="{F54DCC3D-F4F5-47BB-B708-55D0213F26CE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5DCEE8D0-D429-7795-680C-1F5B624940ED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321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onnes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C65D88AE-FB84-0D0C-3B03-3FA72980B5E5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1013B3-56F4-0AFB-2A01-DD7BBF0074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2585934-3D36-4335-838A-7407D37DAA68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DA76BC-1005-4884-15AC-D69E999A28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7C770B9-FEF6-95F2-E34C-17D4E9151C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20343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colonnes + image_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 userDrawn="1"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5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D065E42A-6A52-3564-5560-71708968CCB0}"/>
              </a:ext>
            </a:extLst>
          </p:cNvPr>
          <p:cNvSpPr txBox="1">
            <a:spLocks/>
          </p:cNvSpPr>
          <p:nvPr userDrawn="1"/>
        </p:nvSpPr>
        <p:spPr>
          <a:xfrm>
            <a:off x="633518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BC53F6-C0F2-D66B-B0FA-940BC44E06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93D26A8-F151-45D4-9D2E-5A8448C94CD8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56C4302-96B3-5FD0-6CAF-EECD5F9F77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557258-1B43-7CF3-F973-F4184D69E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25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seul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8B0C2430-79DF-3690-D6B5-4CC8F68F2ED1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F8B0B1-6162-1EFB-D9B9-880544D6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8D8CBE-3816-7FEC-D68F-29A14455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CBB8-1340-49B9-9C41-34E4A965ED42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849029B-6F0C-0486-900F-81C49BF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EB7B90-10F9-FEC5-008F-11E50440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477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id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866FA8D3-ECC0-54E9-0374-E0421FE4BBBE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95D92-CA21-A752-5BF6-6057ABA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4337-AD80-4D7D-BDC3-BFD76F5E401A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3E31F5-6CD1-64B4-2925-D235F9B1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1F7971C-332D-1092-3220-E30AC7C0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477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id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866FA8D3-ECC0-54E9-0374-E0421FE4BBBE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95D92-CA21-A752-5BF6-6057ABA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D1CC-1CEE-4D2C-9416-04FD802FEF73}" type="datetime1">
              <a:rPr lang="fr-FR" smtClean="0"/>
              <a:t>09/06/2026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3E31F5-6CD1-64B4-2925-D235F9B1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1F7971C-332D-1092-3220-E30AC7C0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64000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Vide avec motif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36082E-B3F2-659B-3FCC-DECFBB0A6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-6864" t="51336" r="51369" b="-7383"/>
          <a:stretch/>
        </p:blipFill>
        <p:spPr>
          <a:xfrm>
            <a:off x="6096000" y="1"/>
            <a:ext cx="6096000" cy="6156657"/>
          </a:xfrm>
          <a:prstGeom prst="rect">
            <a:avLst/>
          </a:prstGeom>
        </p:spPr>
      </p:pic>
      <p:sp>
        <p:nvSpPr>
          <p:cNvPr id="10" name="Espace réservé du pied de page 12">
            <a:extLst>
              <a:ext uri="{FF2B5EF4-FFF2-40B4-BE49-F238E27FC236}">
                <a16:creationId xmlns:a16="http://schemas.microsoft.com/office/drawing/2014/main" id="{9DC4E1CF-E152-01FD-35EC-53A611816E4A}"/>
              </a:ext>
            </a:extLst>
          </p:cNvPr>
          <p:cNvSpPr txBox="1">
            <a:spLocks/>
          </p:cNvSpPr>
          <p:nvPr userDrawn="1"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998F7-8114-C92E-ECA7-FE5D25A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B413-779E-4638-ACF6-38DA85A5A399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EDC17F-E828-0433-368C-64497F73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8C05C-284C-CD5D-0833-77B7BAB1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1704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colonne + Visuel ou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"/>
            <a:ext cx="6096000" cy="6857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2D27-B0BF-4E2F-886D-08193837E759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5378452" cy="91674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uverture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465D5-7DC6-E534-7C98-49F2D089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8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3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70" y="4464002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25" y="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2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36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2 colonn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C3FB-5464-45C5-9CEC-25946EF34E10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 userDrawn="1"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5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129256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1E971E3-7A15-4F84-9BDB-DAA4C004CE6B}" type="datetime1">
              <a:rPr lang="fr-FR" smtClean="0"/>
              <a:t>09/06/2026</a:t>
            </a:fld>
            <a:endParaRPr lang="de-CH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2289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1 colonne + aplat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7E5518-4426-72F6-6FBA-A692D330558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5" y="980019"/>
            <a:ext cx="5617632" cy="4889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lvl="8"/>
            <a:r>
              <a:rPr lang="fr-FR" dirty="0"/>
              <a:t>Neuvième niveau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9F0-5659-48DE-863C-6CBD0A686D3A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5378452" cy="91674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48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ception perso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8138"/>
            <a:ext cx="10972800" cy="451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spcAft>
                <a:spcPts val="300"/>
              </a:spcAft>
              <a:buNone/>
              <a:defRPr sz="2100" b="1">
                <a:solidFill>
                  <a:srgbClr val="595959"/>
                </a:solidFill>
              </a:defRPr>
            </a:lvl2pPr>
            <a:lvl3pPr marL="176209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/>
            </a:lvl3pPr>
            <a:lvl4pPr marL="355591" indent="-177796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600"/>
            </a:lvl4pPr>
            <a:lvl5pPr marL="557986" indent="-179996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B0CD-C9B7-4044-B9BE-432C6AD9EF9F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084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Vide avec motif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36082E-B3F2-659B-3FCC-DECFBB0A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6864" t="51336" r="51369" b="-7383"/>
          <a:stretch/>
        </p:blipFill>
        <p:spPr>
          <a:xfrm>
            <a:off x="6096000" y="2"/>
            <a:ext cx="6096000" cy="6156657"/>
          </a:xfrm>
          <a:prstGeom prst="rect">
            <a:avLst/>
          </a:prstGeom>
        </p:spPr>
      </p:pic>
      <p:sp>
        <p:nvSpPr>
          <p:cNvPr id="10" name="Espace réservé du pied de page 12">
            <a:extLst>
              <a:ext uri="{FF2B5EF4-FFF2-40B4-BE49-F238E27FC236}">
                <a16:creationId xmlns:a16="http://schemas.microsoft.com/office/drawing/2014/main" id="{9DC4E1CF-E152-01FD-35EC-53A611816E4A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998F7-8114-C92E-ECA7-FE5D25A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348B-A48C-48FC-9462-D5349AE59442}" type="datetime1">
              <a:rPr lang="fr-FR" smtClean="0"/>
              <a:t>09/06/2026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EDC17F-E828-0433-368C-64497F73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8C05C-284C-CD5D-0833-77B7BAB1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985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uverture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465D5-7DC6-E534-7C98-49F2D089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24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uverture_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9750C0-DC8A-4391-8EAF-FC0FEA689F72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198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65E9-4DC4-4998-B390-BD404D75C5AC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698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2 colonn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1AAD-DB3E-445E-A326-3A1F2EC091A5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6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68116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Vert foncé_confidenti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907FCE99-7564-B33A-2F8D-55023CA1934B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Fin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3DE94FAD-E3F5-438F-BADD-41B1995CC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03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secondaire_sans LinkedI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3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5" name="Image 4">
            <a:hlinkClick r:id="rId5"/>
            <a:extLst>
              <a:ext uri="{FF2B5EF4-FFF2-40B4-BE49-F238E27FC236}">
                <a16:creationId xmlns:a16="http://schemas.microsoft.com/office/drawing/2014/main" id="{3C525355-4924-D000-2410-D3860CB51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19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vert foncé_sans Linked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54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 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34B7CBD9-9945-014B-6D3F-F7AD1EE7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3_Fin vert moyen_sans LinkedI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7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673E30F7-2E5A-7F8D-F336-628202601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73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sans Linked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9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1 colonne + Visuel ou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"/>
            <a:ext cx="6096000" cy="6857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5828-B603-42FA-AC42-483F4EE3A82C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5378452" cy="91674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01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princip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00" y="2311200"/>
            <a:ext cx="11040000" cy="8640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5B677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000" y="3600000"/>
            <a:ext cx="11040000" cy="175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90349" y="6229354"/>
            <a:ext cx="2743200" cy="29765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5B6770"/>
                </a:solidFill>
              </a:defRPr>
            </a:lvl1pPr>
          </a:lstStyle>
          <a:p>
            <a:fld id="{91BD4F00-7861-4917-913D-3E360834A0B6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ZoneTexte 5"/>
          <p:cNvSpPr txBox="1"/>
          <p:nvPr userDrawn="1"/>
        </p:nvSpPr>
        <p:spPr>
          <a:xfrm>
            <a:off x="7826036" y="6101351"/>
            <a:ext cx="3835597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fr-FR" sz="900" cap="all">
                <a:solidFill>
                  <a:srgbClr val="5B6770"/>
                </a:solidFill>
              </a:rPr>
              <a:t>Personnel et confidentiel</a:t>
            </a:r>
          </a:p>
        </p:txBody>
      </p:sp>
    </p:spTree>
    <p:extLst>
      <p:ext uri="{BB962C8B-B14F-4D97-AF65-F5344CB8AC3E}">
        <p14:creationId xmlns:p14="http://schemas.microsoft.com/office/powerpoint/2010/main" val="145003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uverture_Vert moyen_confidenti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DE1EA9FF-DB7B-4105-ECF4-80C790639787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1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4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ception perso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8138"/>
            <a:ext cx="10972800" cy="4519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spcAft>
                <a:spcPts val="300"/>
              </a:spcAft>
              <a:buNone/>
              <a:defRPr sz="2100" b="1">
                <a:solidFill>
                  <a:srgbClr val="595959"/>
                </a:solidFill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/>
            </a:lvl3pPr>
            <a:lvl4pPr marL="355600" indent="-177800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600"/>
            </a:lvl4pPr>
            <a:lvl5pPr marL="558000" indent="-180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C82A-56BC-4063-8F8F-F43BE30A51CB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6607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8138"/>
            <a:ext cx="5385600" cy="4270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3pPr>
            <a:lvl4pPr marL="355600" indent="-177800">
              <a:lnSpc>
                <a:spcPct val="100000"/>
              </a:lnSpc>
              <a:buClr>
                <a:schemeClr val="accent2"/>
              </a:buCl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indent="-285750">
              <a:lnSpc>
                <a:spcPct val="100000"/>
              </a:lnSpc>
              <a:buClr>
                <a:schemeClr val="tx1"/>
              </a:buClr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2269-4CDA-4D97-83D4-BB671E0AE1A2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6800" y="1608138"/>
            <a:ext cx="5385600" cy="4270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3pPr>
            <a:lvl4pPr marL="355600" indent="-177800">
              <a:lnSpc>
                <a:spcPct val="100000"/>
              </a:lnSpc>
              <a:buClr>
                <a:schemeClr val="accent2"/>
              </a:buCl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indent="-285750">
              <a:lnSpc>
                <a:spcPct val="100000"/>
              </a:lnSpc>
              <a:buClr>
                <a:schemeClr val="tx1"/>
              </a:buClr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7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1 colonne + Visu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C0117FB-69F0-E633-B25E-5789847AA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8B0B-5E52-42E5-80D0-2F720E7FC0BF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Sixième niveau</a:t>
            </a:r>
          </a:p>
          <a:p>
            <a:pPr lvl="6"/>
            <a:r>
              <a:rPr lang="fr-FR"/>
              <a:t>Septième niveau</a:t>
            </a:r>
          </a:p>
          <a:p>
            <a:pPr lvl="7"/>
            <a:r>
              <a:rPr lang="fr-FR"/>
              <a:t>Huitième niveau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CF80C1E-323B-FB5A-97D8-4CF1295D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1" y="412800"/>
            <a:ext cx="5376817" cy="91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6378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uverture_confidenti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2" y="-1"/>
            <a:ext cx="4154079" cy="4154079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6BE6646F-344F-F667-307A-64B11F29D0F8}"/>
              </a:ext>
            </a:extLst>
          </p:cNvPr>
          <p:cNvSpPr txBox="1">
            <a:spLocks/>
          </p:cNvSpPr>
          <p:nvPr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3A073EE1-5967-9123-6250-28082839158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997FEC-3A80-21AF-E6A5-B46F3B1AB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7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5" orient="horz" pos="2981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Vert foncé_confidenti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907FCE99-7564-B33A-2F8D-55023CA1934B}"/>
              </a:ext>
            </a:extLst>
          </p:cNvPr>
          <p:cNvSpPr txBox="1">
            <a:spLocks/>
          </p:cNvSpPr>
          <p:nvPr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33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uverture_Vert moyen_confidenti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DE1EA9FF-DB7B-4105-ECF4-80C790639787}"/>
              </a:ext>
            </a:extLst>
          </p:cNvPr>
          <p:cNvSpPr txBox="1">
            <a:spLocks/>
          </p:cNvSpPr>
          <p:nvPr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1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3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408A7A23-36A5-B95E-0936-7EE33604EE7F}"/>
              </a:ext>
            </a:extLst>
          </p:cNvPr>
          <p:cNvSpPr txBox="1">
            <a:spLocks/>
          </p:cNvSpPr>
          <p:nvPr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00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Transition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67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77796C-E473-A75D-348D-885D53C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1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ransition + Photo_confidenti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2A7BD0-20F0-4CB1-A6BB-88E8623AB7BC}" type="datetime1">
              <a:rPr lang="fr-FR" smtClean="0"/>
              <a:t>09/06/2026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0"/>
            <a:ext cx="3988800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Webinaire - préparation à la retraite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AE8A0A35-9089-15D7-E9EB-2AF7718AA1FA}"/>
              </a:ext>
            </a:extLst>
          </p:cNvPr>
          <p:cNvSpPr txBox="1">
            <a:spLocks/>
          </p:cNvSpPr>
          <p:nvPr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1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63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onn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6" y="412800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4400" y="6307200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/>
          <a:lstStyle/>
          <a:p>
            <a:fld id="{5FFCA289-9041-42FB-8F42-910D9142BC8F}" type="datetime1">
              <a:rPr lang="fr-FR" smtClean="0"/>
              <a:t>09/06/2026</a:t>
            </a:fld>
            <a:endParaRPr lang="fr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5DCEE8D0-D429-7795-680C-1F5B624940ED}"/>
              </a:ext>
            </a:extLst>
          </p:cNvPr>
          <p:cNvSpPr txBox="1">
            <a:spLocks/>
          </p:cNvSpPr>
          <p:nvPr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5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408A7A23-36A5-B95E-0936-7EE33604EE7F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73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 colonnes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C65D88AE-FB84-0D0C-3B03-3FA72980B5E5}"/>
              </a:ext>
            </a:extLst>
          </p:cNvPr>
          <p:cNvSpPr txBox="1">
            <a:spLocks/>
          </p:cNvSpPr>
          <p:nvPr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1013B3-56F4-0AFB-2A01-DD7BBF0074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F131F53-7F79-4646-98FC-2AA1ED5DCADA}" type="datetime1">
              <a:rPr lang="fr-FR" smtClean="0"/>
              <a:t>09/06/2026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DA76BC-1005-4884-15AC-D69E999A28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7C770B9-FEF6-95F2-E34C-17D4E9151C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1767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 colonnes + image_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5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D065E42A-6A52-3564-5560-71708968CCB0}"/>
              </a:ext>
            </a:extLst>
          </p:cNvPr>
          <p:cNvSpPr txBox="1">
            <a:spLocks/>
          </p:cNvSpPr>
          <p:nvPr/>
        </p:nvSpPr>
        <p:spPr>
          <a:xfrm>
            <a:off x="633518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BC53F6-C0F2-D66B-B0FA-940BC44E06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0B44013-9D0B-4CFE-BE58-3DD0D0B8A9C7}" type="datetime1">
              <a:rPr lang="fr-FR" smtClean="0"/>
              <a:t>09/06/2026</a:t>
            </a:fld>
            <a:endParaRPr lang="fr-CH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56C4302-96B3-5FD0-6CAF-EECD5F9F77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557258-1B43-7CF3-F973-F4184D69E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1472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re seul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8B0C2430-79DF-3690-D6B5-4CC8F68F2ED1}"/>
              </a:ext>
            </a:extLst>
          </p:cNvPr>
          <p:cNvSpPr txBox="1">
            <a:spLocks/>
          </p:cNvSpPr>
          <p:nvPr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F8B0B1-6162-1EFB-D9B9-880544D6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8D8CBE-3816-7FEC-D68F-29A14455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109E-C6D1-49C3-A698-4CD9614E9B85}" type="datetime1">
              <a:rPr lang="fr-FR" smtClean="0"/>
              <a:t>09/06/2026</a:t>
            </a:fld>
            <a:endParaRPr lang="fr-CH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849029B-6F0C-0486-900F-81C49BF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EB7B90-10F9-FEC5-008F-11E50440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6431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id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866FA8D3-ECC0-54E9-0374-E0421FE4BBBE}"/>
              </a:ext>
            </a:extLst>
          </p:cNvPr>
          <p:cNvSpPr txBox="1">
            <a:spLocks/>
          </p:cNvSpPr>
          <p:nvPr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95D92-CA21-A752-5BF6-6057ABA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7756-D6B3-47BB-B94D-7D197C40D6E0}" type="datetime1">
              <a:rPr lang="fr-FR" smtClean="0"/>
              <a:t>09/06/2026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3E31F5-6CD1-64B4-2925-D235F9B1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1F7971C-332D-1092-3220-E30AC7C0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3231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Vide avec motif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36082E-B3F2-659B-3FCC-DECFBB0A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6864" t="51336" r="51369" b="-7383"/>
          <a:stretch/>
        </p:blipFill>
        <p:spPr>
          <a:xfrm>
            <a:off x="6096000" y="1"/>
            <a:ext cx="6096000" cy="6156657"/>
          </a:xfrm>
          <a:prstGeom prst="rect">
            <a:avLst/>
          </a:prstGeom>
        </p:spPr>
      </p:pic>
      <p:sp>
        <p:nvSpPr>
          <p:cNvPr id="10" name="Espace réservé du pied de page 12">
            <a:extLst>
              <a:ext uri="{FF2B5EF4-FFF2-40B4-BE49-F238E27FC236}">
                <a16:creationId xmlns:a16="http://schemas.microsoft.com/office/drawing/2014/main" id="{9DC4E1CF-E152-01FD-35EC-53A611816E4A}"/>
              </a:ext>
            </a:extLst>
          </p:cNvPr>
          <p:cNvSpPr txBox="1">
            <a:spLocks/>
          </p:cNvSpPr>
          <p:nvPr/>
        </p:nvSpPr>
        <p:spPr>
          <a:xfrm>
            <a:off x="6336000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12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12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12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998F7-8114-C92E-ECA7-FE5D25A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A4AB9-4E56-4D5B-8D17-74E8ECE8D02B}" type="datetime1">
              <a:rPr lang="fr-FR" smtClean="0"/>
              <a:t>09/06/2026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EDC17F-E828-0433-368C-64497F73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8C05C-284C-CD5D-0833-77B7BAB1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00599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uverture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465D5-7DC6-E534-7C98-49F2D089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22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19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0"/>
            <a:ext cx="4148667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6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uverture_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0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7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50BC3F-345F-4F16-A1C2-76DD33249A35}" type="datetime1">
              <a:rPr lang="fr-FR" smtClean="0"/>
              <a:t>09/06/2026</a:t>
            </a:fld>
            <a:endParaRPr lang="fr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92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Transition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/>
          <a:p>
            <a:fld id="{5732A731-D8F2-4B1F-AA08-FE436C8D8FF8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77796C-E473-A75D-348D-885D53C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C85A8B9F-CFEC-64BD-F0D9-8021CC6236C6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5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9EC2D-63DC-4453-99C3-440DAF160C69}" type="datetime1">
              <a:rPr lang="fr-FR" smtClean="0"/>
              <a:t>09/06/2026</a:t>
            </a:fld>
            <a:endParaRPr lang="fr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758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2 colonn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FDFB-D89D-4485-AFF9-10D13CF9CFB4}" type="datetime1">
              <a:rPr lang="fr-FR" smtClean="0"/>
              <a:t>09/06/2026</a:t>
            </a:fld>
            <a:endParaRPr lang="fr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5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9288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Fin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2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0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3DE94FAD-E3F5-438F-BADD-41B1995CC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0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secondaire_sans LinkedI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2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9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0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948430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5" name="Image 4">
            <a:hlinkClick r:id="rId5"/>
            <a:extLst>
              <a:ext uri="{FF2B5EF4-FFF2-40B4-BE49-F238E27FC236}">
                <a16:creationId xmlns:a16="http://schemas.microsoft.com/office/drawing/2014/main" id="{3C525355-4924-D000-2410-D3860CB51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4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vert foncé_sans Linked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0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28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 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948430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34B7CBD9-9945-014B-6D3F-F7AD1EE7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3_Fin vert moyen_sans LinkedI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0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0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673E30F7-2E5A-7F8D-F336-628202601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2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sans Linked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4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ransition + Photo_confidenti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576A11-3A8C-452F-A2EE-5087674D794C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AE8A0A35-9089-15D7-E9EB-2AF7718AA1FA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1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45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1 colonne + Visuel ou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"/>
            <a:ext cx="6096000" cy="6857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1AA8-BCEF-4BEF-9389-33CD89147FDA}" type="datetime1">
              <a:rPr lang="fr-FR" smtClean="0"/>
              <a:t>09/06/2026</a:t>
            </a:fld>
            <a:endParaRPr lang="fr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6" y="412800"/>
            <a:ext cx="5378452" cy="91674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6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767">
          <p15:clr>
            <a:srgbClr val="FBAE40"/>
          </p15:clr>
        </p15:guide>
        <p15:guide id="4" pos="299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C0F41-3A98-080D-E2FE-37401B626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987FF3-0764-E094-CB0B-0F00D4690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B4CD5B-02FA-495E-1740-380440F0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5D822-C1C8-440C-888A-BB561619FACD}" type="datetime1">
              <a:rPr lang="fr-FR" smtClean="0"/>
              <a:t>09/06/2026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91E57A-CE51-B5C6-A16F-D8AFCA7F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EFCFCF-FEFF-3E86-09BE-A031C294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40101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ception perso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8138"/>
            <a:ext cx="10972800" cy="4519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spcAft>
                <a:spcPts val="300"/>
              </a:spcAft>
              <a:buNone/>
              <a:defRPr sz="2100" b="1">
                <a:solidFill>
                  <a:srgbClr val="595959"/>
                </a:solidFill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/>
            </a:lvl3pPr>
            <a:lvl4pPr marL="355600" indent="-177800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600"/>
            </a:lvl4pPr>
            <a:lvl5pPr marL="558000" indent="-180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94A8-9619-40BC-B0F3-26C0A6AEC8E2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204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avec image 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8AB8C-6B7B-EBD3-4D71-F5150448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77072"/>
            <a:ext cx="4958078" cy="1225485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FBB1EB8E-9C26-DC32-8498-7F59983925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2182"/>
            <a:ext cx="5758172" cy="4546457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r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27223-CF88-A3FD-E8DF-370D7C19B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142" y="377072"/>
            <a:ext cx="5558655" cy="5797484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E38D70-266E-0D00-4BB2-CEF20A35B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5997"/>
            <a:ext cx="3949302" cy="365125"/>
          </a:xfrm>
        </p:spPr>
        <p:txBody>
          <a:bodyPr rtlCol="0"/>
          <a:lstStyle/>
          <a:p>
            <a:pPr rtl="0"/>
            <a:r>
              <a:rPr lang="fr-CH"/>
              <a:t>Webinaire - préparation à la retraite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C28223-FDFF-908F-158A-3401127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3DE3A0-2697-4B72-ACD1-C9A8672C5E7C}" type="datetime1">
              <a:rPr lang="fr-FR" smtClean="0"/>
              <a:t>09/06/2026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F0CF0-00B7-2F2A-2E49-88AB87A2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DF60B60-82CA-4BB9-BA6E-A62FADF2374B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EB92977-9D16-C370-F779-0B9C67993046}"/>
              </a:ext>
            </a:extLst>
          </p:cNvPr>
          <p:cNvCxnSpPr>
            <a:cxnSpLocks/>
          </p:cNvCxnSpPr>
          <p:nvPr/>
        </p:nvCxnSpPr>
        <p:spPr>
          <a:xfrm flipH="1">
            <a:off x="0" y="6398068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57362BC-3CD1-D6F5-CB9B-B2AAD7EAD176}"/>
              </a:ext>
            </a:extLst>
          </p:cNvPr>
          <p:cNvCxnSpPr>
            <a:cxnSpLocks/>
          </p:cNvCxnSpPr>
          <p:nvPr/>
        </p:nvCxnSpPr>
        <p:spPr>
          <a:xfrm>
            <a:off x="5758174" y="0"/>
            <a:ext cx="0" cy="685800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F4F50A3-1136-13EC-E499-F6DDCBFE375F}"/>
              </a:ext>
            </a:extLst>
          </p:cNvPr>
          <p:cNvCxnSpPr>
            <a:cxnSpLocks/>
          </p:cNvCxnSpPr>
          <p:nvPr/>
        </p:nvCxnSpPr>
        <p:spPr>
          <a:xfrm flipH="1">
            <a:off x="0" y="1842182"/>
            <a:ext cx="5758174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78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avec image 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8AB8C-6B7B-EBD3-4D71-F5150448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922" y="458144"/>
            <a:ext cx="3909536" cy="1485873"/>
          </a:xfrm>
        </p:spPr>
        <p:txBody>
          <a:bodyPr rtlCol="0"/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FBB1EB8E-9C26-DC32-8498-7F59983925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268396" cy="6396281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r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27223-CF88-A3FD-E8DF-370D7C19B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922" y="2463789"/>
            <a:ext cx="3909534" cy="3561091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E38D70-266E-0D00-4BB2-CEF20A35B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45997"/>
            <a:ext cx="3949302" cy="365125"/>
          </a:xfrm>
        </p:spPr>
        <p:txBody>
          <a:bodyPr rtlCol="0"/>
          <a:lstStyle/>
          <a:p>
            <a:pPr rtl="0"/>
            <a:r>
              <a:rPr lang="fr-CH"/>
              <a:t>Webinaire - préparation à la retraite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C28223-FDFF-908F-158A-3401127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284F04-FAE5-4E58-B8AB-A382606108AA}" type="datetime1">
              <a:rPr lang="fr-FR" smtClean="0"/>
              <a:t>09/06/2026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F0CF0-00B7-2F2A-2E49-88AB87A2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DF60B60-82CA-4BB9-BA6E-A62FADF2374B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EB92977-9D16-C370-F779-0B9C67993046}"/>
              </a:ext>
            </a:extLst>
          </p:cNvPr>
          <p:cNvCxnSpPr>
            <a:cxnSpLocks/>
          </p:cNvCxnSpPr>
          <p:nvPr/>
        </p:nvCxnSpPr>
        <p:spPr>
          <a:xfrm flipH="1">
            <a:off x="0" y="6399854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A67EAFE-BA64-2156-9780-AA400F6F3026}"/>
              </a:ext>
            </a:extLst>
          </p:cNvPr>
          <p:cNvCxnSpPr>
            <a:cxnSpLocks/>
          </p:cNvCxnSpPr>
          <p:nvPr/>
        </p:nvCxnSpPr>
        <p:spPr>
          <a:xfrm>
            <a:off x="7271347" y="0"/>
            <a:ext cx="0" cy="685800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54F2342-86AA-3EA4-EB3B-2DB8D68315E6}"/>
              </a:ext>
            </a:extLst>
          </p:cNvPr>
          <p:cNvCxnSpPr>
            <a:cxnSpLocks/>
          </p:cNvCxnSpPr>
          <p:nvPr/>
        </p:nvCxnSpPr>
        <p:spPr>
          <a:xfrm flipH="1">
            <a:off x="7227420" y="2212509"/>
            <a:ext cx="493532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78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de la photo 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 rtlCol="0"/>
          <a:lstStyle/>
          <a:p>
            <a:pPr rtl="0"/>
            <a:fld id="{FEB1515E-4133-45FC-8A9C-9EEBECD0388C}" type="datetime1">
              <a:rPr lang="fr-FR" smtClean="0"/>
              <a:t>09/06/2026</a:t>
            </a:fld>
            <a:endParaRPr lang="en-US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 rtlCol="0"/>
          <a:lstStyle/>
          <a:p>
            <a:pPr rtl="0"/>
            <a:r>
              <a:rPr lang="fr-CH"/>
              <a:t>Webinaire - préparation à la retraite</a:t>
            </a:r>
            <a:endParaRPr lang="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61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de la photo 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rtlCol="0" anchor="b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99D60359-D64A-49B6-8632-01E975696771}" type="datetime1">
              <a:rPr lang="fr-FR" smtClean="0"/>
              <a:t>09/06/2026</a:t>
            </a:fld>
            <a:endParaRPr lang="en-US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 rtlCol="0"/>
          <a:lstStyle/>
          <a:p>
            <a:pPr rtl="0"/>
            <a:r>
              <a:rPr lang="fr-CH"/>
              <a:t>Webinaire - préparation à la retraite</a:t>
            </a:r>
            <a:endParaRPr lang="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46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de la photo 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34B69E-1B05-4043-9D95-30D3AD79FA06}" type="datetime1">
              <a:rPr lang="fr-FR" smtClean="0"/>
              <a:t>09/06/2026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CH"/>
              <a:t>Webinaire - préparation à la retraite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9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uverture_confidenti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6BE6646F-344F-F667-307A-64B11F29D0F8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3A073EE1-5967-9123-6250-28082839158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997FEC-3A80-21AF-E6A5-B46F3B1AB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5" orient="horz" pos="2981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Vert foncé_confidenti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907FCE99-7564-B33A-2F8D-55023CA1934B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89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onn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/>
          <a:p>
            <a:fld id="{BDDA8DD9-CFAE-47FA-A592-CA57A1A23FB6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5DCEE8D0-D429-7795-680C-1F5B624940ED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637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uverture_Vert moyen_confidenti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DE1EA9FF-DB7B-4105-ECF4-80C790639787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1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23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uverture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408A7A23-36A5-B95E-0936-7EE33604EE7F}"/>
              </a:ext>
            </a:extLst>
          </p:cNvPr>
          <p:cNvSpPr txBox="1">
            <a:spLocks/>
          </p:cNvSpPr>
          <p:nvPr/>
        </p:nvSpPr>
        <p:spPr>
          <a:xfrm>
            <a:off x="225557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9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14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Transition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/>
          <a:p>
            <a:fld id="{11756A28-23FE-4D08-95EB-1B6D10478417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77796C-E473-A75D-348D-885D53CA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C85A8B9F-CFEC-64BD-F0D9-8021CC6236C6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00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ransition + Photo_confidenti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2649600"/>
            <a:ext cx="6571200" cy="1771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425600"/>
            <a:ext cx="6571200" cy="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B3E0B3-8BD4-4A5F-BD6A-E56D6F1A01FE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A17831-4EB5-BD2E-2A74-4DDA1321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AE8A0A35-9089-15D7-E9EB-2AF7718AA1FA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1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1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94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onn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4400" y="6307201"/>
            <a:ext cx="3988800" cy="287867"/>
          </a:xfrm>
          <a:prstGeom prst="rect">
            <a:avLst/>
          </a:prstGeom>
        </p:spPr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/>
          <a:lstStyle/>
          <a:p>
            <a:fld id="{55516A05-E9F1-4319-A52D-C02D465DEC56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5DCEE8D0-D429-7795-680C-1F5B624940ED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52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 colonnes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C65D88AE-FB84-0D0C-3B03-3FA72980B5E5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1013B3-56F4-0AFB-2A01-DD7BBF0074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8364921-33EF-4CE5-A687-0CB84028F323}" type="datetime1">
              <a:rPr lang="fr-FR" smtClean="0"/>
              <a:t>09/06/2026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DA76BC-1005-4884-15AC-D69E999A28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7C770B9-FEF6-95F2-E34C-17D4E9151C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32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 colonnes + image_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6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D065E42A-6A52-3564-5560-71708968CCB0}"/>
              </a:ext>
            </a:extLst>
          </p:cNvPr>
          <p:cNvSpPr txBox="1">
            <a:spLocks/>
          </p:cNvSpPr>
          <p:nvPr/>
        </p:nvSpPr>
        <p:spPr>
          <a:xfrm>
            <a:off x="633518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BC53F6-C0F2-D66B-B0FA-940BC44E06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D38AFC1-525C-4513-95CC-3125E5E3A3CA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56C4302-96B3-5FD0-6CAF-EECD5F9F77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557258-1B43-7CF3-F973-F4184D69E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5271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re seul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8B0C2430-79DF-3690-D6B5-4CC8F68F2ED1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F8B0B1-6162-1EFB-D9B9-880544D6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8D8CBE-3816-7FEC-D68F-29A14455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023B-7C16-4F6F-8087-8416D52477BE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849029B-6F0C-0486-900F-81C49BF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EEB7B90-10F9-FEC5-008F-11E50440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94292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id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866FA8D3-ECC0-54E9-0374-E0421FE4BBBE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95D92-CA21-A752-5BF6-6057ABA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DFFDD-1624-424D-AD20-7BC5B85D2A2D}" type="datetime1">
              <a:rPr lang="fr-FR" smtClean="0"/>
              <a:t>09/06/2026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3E31F5-6CD1-64B4-2925-D235F9B1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1F7971C-332D-1092-3220-E30AC7C0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8746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Vide avec motif_confident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36082E-B3F2-659B-3FCC-DECFBB0A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-6864" t="51336" r="51369" b="-7383"/>
          <a:stretch/>
        </p:blipFill>
        <p:spPr>
          <a:xfrm>
            <a:off x="6096000" y="2"/>
            <a:ext cx="6096000" cy="6156657"/>
          </a:xfrm>
          <a:prstGeom prst="rect">
            <a:avLst/>
          </a:prstGeom>
        </p:spPr>
      </p:pic>
      <p:sp>
        <p:nvSpPr>
          <p:cNvPr id="10" name="Espace réservé du pied de page 12">
            <a:extLst>
              <a:ext uri="{FF2B5EF4-FFF2-40B4-BE49-F238E27FC236}">
                <a16:creationId xmlns:a16="http://schemas.microsoft.com/office/drawing/2014/main" id="{9DC4E1CF-E152-01FD-35EC-53A611816E4A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998F7-8114-C92E-ECA7-FE5D25A6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CB0B-839E-4F39-A95E-092580E6E2BC}" type="datetime1">
              <a:rPr lang="fr-FR" smtClean="0"/>
              <a:t>09/06/2026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EDC17F-E828-0433-368C-64497F73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8C05C-284C-CD5D-0833-77B7BAB1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293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 colonnes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C65D88AE-FB84-0D0C-3B03-3FA72980B5E5}"/>
              </a:ext>
            </a:extLst>
          </p:cNvPr>
          <p:cNvSpPr txBox="1">
            <a:spLocks/>
          </p:cNvSpPr>
          <p:nvPr/>
        </p:nvSpPr>
        <p:spPr>
          <a:xfrm>
            <a:off x="6336000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1013B3-56F4-0AFB-2A01-DD7BBF0074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A7BF5D6-8788-4338-8DC7-59EC7654C123}" type="datetime1">
              <a:rPr lang="fr-FR" smtClean="0"/>
              <a:t>09/06/2026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DA76BC-1005-4884-15AC-D69E999A28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7C770B9-FEF6-95F2-E34C-17D4E9151C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302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uverture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465D5-7DC6-E534-7C98-49F2D089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94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E5DEAF-20BA-E4C8-8791-29DA4B70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uverture_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EFEBAD-0053-AA11-3B6B-4B51FD6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01DBF7-DFBF-C879-5169-C0B40E6F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bg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0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9625CE-EAAC-A674-7D64-7845B5B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4464001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32"/>
              </a:spcBef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4BA42F-0C9B-3B68-7598-3949486B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7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AB5BA-C050-6816-2C48-BAFAB14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D28C3A-EEBE-F991-7C04-B62C898CA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E4E22F-F7DE-4C96-1DA1-0843924D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A30FD-5DCC-4CB8-1EB9-23116F67B7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C7B5250-D8FC-4914-86A8-6EBC3F66B859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8826A3-84EB-4FFF-AAFD-C02D3CC840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367" y="1604433"/>
            <a:ext cx="11235267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5450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DAB5-ACEC-4CD2-8E8E-32DC19C2EAF1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5184" y="1604434"/>
            <a:ext cx="5376333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0415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2 colonn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AA0-3570-4334-81B3-ABE250865B8D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6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1038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Fin_vert secondai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3DE94FAD-E3F5-438F-BADD-41B1995CC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3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secondaire_sans LinkedI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23" y="-1"/>
            <a:ext cx="4154079" cy="4154079"/>
          </a:xfrm>
          <a:prstGeom prst="rect">
            <a:avLst/>
          </a:prstGeom>
        </p:spPr>
      </p:pic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11538-9794-E083-1B12-492534E6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9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_vert foncé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5" name="Image 4">
            <a:hlinkClick r:id="rId5"/>
            <a:extLst>
              <a:ext uri="{FF2B5EF4-FFF2-40B4-BE49-F238E27FC236}">
                <a16:creationId xmlns:a16="http://schemas.microsoft.com/office/drawing/2014/main" id="{3C525355-4924-D000-2410-D3860CB51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 colonnes + image_ 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10412735" cy="91674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8E040E8E-C438-D691-877F-AC4FDA3BD3A0}"/>
              </a:ext>
            </a:extLst>
          </p:cNvPr>
          <p:cNvSpPr/>
          <p:nvPr/>
        </p:nvSpPr>
        <p:spPr>
          <a:xfrm>
            <a:off x="6335184" y="1604434"/>
            <a:ext cx="5376816" cy="4417484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CF55457-93C1-DAFC-D53D-63F337D1CE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5186" y="1604434"/>
            <a:ext cx="5378449" cy="4417484"/>
          </a:xfrm>
          <a:prstGeom prst="round1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pied de page 12">
            <a:extLst>
              <a:ext uri="{FF2B5EF4-FFF2-40B4-BE49-F238E27FC236}">
                <a16:creationId xmlns:a16="http://schemas.microsoft.com/office/drawing/2014/main" id="{D065E42A-6A52-3564-5560-71708968CCB0}"/>
              </a:ext>
            </a:extLst>
          </p:cNvPr>
          <p:cNvSpPr txBox="1">
            <a:spLocks/>
          </p:cNvSpPr>
          <p:nvPr/>
        </p:nvSpPr>
        <p:spPr>
          <a:xfrm>
            <a:off x="6335184" y="6309785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Personnel</a:t>
            </a:r>
            <a:r>
              <a:rPr lang="de-CH" sz="900" b="0" i="0" dirty="0">
                <a:solidFill>
                  <a:schemeClr val="accent2"/>
                </a:solidFill>
                <a:latin typeface="Aptos" panose="020B0004020202020204" pitchFamily="34" charset="0"/>
              </a:rPr>
              <a:t> et </a:t>
            </a:r>
            <a:r>
              <a:rPr lang="de-CH" sz="900" b="0" i="0" dirty="0" err="1">
                <a:solidFill>
                  <a:schemeClr val="accent2"/>
                </a:solidFill>
                <a:latin typeface="Aptos" panose="020B0004020202020204" pitchFamily="34" charset="0"/>
              </a:rPr>
              <a:t>Confidentiel</a:t>
            </a:r>
            <a:endParaRPr lang="de-CH" sz="900" b="0" i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BC53F6-C0F2-D66B-B0FA-940BC44E06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2BC969B-A320-4F11-9BB9-E28DD45458D8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56C4302-96B3-5FD0-6CAF-EECD5F9F77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557258-1B43-7CF3-F973-F4184D69E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604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vert foncé_sans Linked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4AF541-29E4-3CFB-6BE3-63C52C3E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1"/>
            <a:ext cx="4148667" cy="4148667"/>
          </a:xfrm>
          <a:prstGeom prst="rect">
            <a:avLst/>
          </a:prstGeom>
        </p:spPr>
      </p:pic>
      <p:sp>
        <p:nvSpPr>
          <p:cNvPr id="3" name="Espace réservé du pied de page 12">
            <a:extLst>
              <a:ext uri="{FF2B5EF4-FFF2-40B4-BE49-F238E27FC236}">
                <a16:creationId xmlns:a16="http://schemas.microsoft.com/office/drawing/2014/main" id="{9DA8A1DD-3828-6698-621C-5D9B9CB0BF8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9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 vert moy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34B7CBD9-9945-014B-6D3F-F7AD1EE7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23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3_Fin vert moyen_sans LinkedI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2E4F3-B98E-F00A-8E42-3922C5D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AA516-C80D-90ED-7101-A03FEDA4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0" y="1"/>
            <a:ext cx="4148667" cy="4148667"/>
          </a:xfrm>
          <a:prstGeom prst="rect">
            <a:avLst/>
          </a:prstGeom>
        </p:spPr>
      </p:pic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F9C6DFF8-28B4-DEF6-4240-4EDFD8300BD9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accent1"/>
                </a:solidFill>
                <a:latin typeface="Aptos SemiBold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accent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948431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673E30F7-2E5A-7F8D-F336-628202601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7" y="6309784"/>
            <a:ext cx="192616" cy="1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42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Fin_sans Linked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2" y="2688001"/>
            <a:ext cx="6571900" cy="1769227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Espace réservé du pied de page 12">
            <a:extLst>
              <a:ext uri="{FF2B5EF4-FFF2-40B4-BE49-F238E27FC236}">
                <a16:creationId xmlns:a16="http://schemas.microsoft.com/office/drawing/2014/main" id="{30AD9361-4911-2E09-BA00-3CFD92BE7BAB}"/>
              </a:ext>
            </a:extLst>
          </p:cNvPr>
          <p:cNvSpPr txBox="1">
            <a:spLocks/>
          </p:cNvSpPr>
          <p:nvPr/>
        </p:nvSpPr>
        <p:spPr>
          <a:xfrm>
            <a:off x="624419" y="6309785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1" i="0" dirty="0" err="1">
                <a:solidFill>
                  <a:schemeClr val="tx1"/>
                </a:solidFill>
                <a:latin typeface="Aptos SemiBold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900" b="1" i="0" dirty="0">
              <a:solidFill>
                <a:schemeClr val="tx1"/>
              </a:solidFill>
              <a:latin typeface="Aptos SemiBold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A7BD77-4736-FEB2-4B61-6FEF8ACE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040000" y="0"/>
            <a:ext cx="4152000" cy="4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FE4469-1139-6BD1-24A2-392FB91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467" y="5461001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445">
          <p15:clr>
            <a:srgbClr val="FBAE40"/>
          </p15:clr>
        </p15:guide>
        <p15:guide id="7" pos="6048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1 colonne + Visuel ou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796EB71-844A-126E-18C8-83863C2DD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"/>
            <a:ext cx="6096000" cy="6857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799-D257-4C51-9FF6-D8344A2C8B9A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67" y="412801"/>
            <a:ext cx="5378452" cy="91674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327B7F-315F-647F-FF7D-612D7F493E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67" y="1604434"/>
            <a:ext cx="5378451" cy="44174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D30A5-00EF-7404-1A26-C43EDB926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000" y="504000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  <p15:guide id="3" pos="3689">
          <p15:clr>
            <a:srgbClr val="FBAE40"/>
          </p15:clr>
        </p15:guide>
        <p15:guide id="4" pos="399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princip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000" y="2311200"/>
            <a:ext cx="11040000" cy="8640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5B677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000" y="3600000"/>
            <a:ext cx="11040000" cy="1753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90349" y="6229354"/>
            <a:ext cx="2743200" cy="29765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5B6770"/>
                </a:solidFill>
              </a:defRPr>
            </a:lvl1pPr>
          </a:lstStyle>
          <a:p>
            <a:fld id="{0DFEE0C2-3153-4CBD-8CB6-7438B94D3FF9}" type="datetime1">
              <a:rPr lang="fr-FR" smtClean="0"/>
              <a:t>09/06/2026</a:t>
            </a:fld>
            <a:endParaRPr lang="de-CH"/>
          </a:p>
        </p:txBody>
      </p:sp>
      <p:sp>
        <p:nvSpPr>
          <p:cNvPr id="7" name="ZoneTexte 5"/>
          <p:cNvSpPr txBox="1"/>
          <p:nvPr userDrawn="1"/>
        </p:nvSpPr>
        <p:spPr>
          <a:xfrm>
            <a:off x="7826036" y="6101351"/>
            <a:ext cx="3835597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fr-FR" sz="900" cap="all">
                <a:solidFill>
                  <a:srgbClr val="5B6770"/>
                </a:solidFill>
              </a:rPr>
              <a:t>Personnel et confidentiel</a:t>
            </a:r>
          </a:p>
        </p:txBody>
      </p:sp>
    </p:spTree>
    <p:extLst>
      <p:ext uri="{BB962C8B-B14F-4D97-AF65-F5344CB8AC3E}">
        <p14:creationId xmlns:p14="http://schemas.microsoft.com/office/powerpoint/2010/main" val="127729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ception perso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8138"/>
            <a:ext cx="10972800" cy="4519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spcAft>
                <a:spcPts val="300"/>
              </a:spcAft>
              <a:buNone/>
              <a:defRPr sz="2100" b="1">
                <a:solidFill>
                  <a:srgbClr val="595959"/>
                </a:solidFill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/>
            </a:lvl3pPr>
            <a:lvl4pPr marL="355600" indent="-177800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600"/>
            </a:lvl4pPr>
            <a:lvl5pPr marL="558000" indent="-180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1E14-BBE5-491C-8BB1-54171D3A07F9}" type="datetime1">
              <a:rPr lang="fr-FR" smtClean="0"/>
              <a:t>09/06/2026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7408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8138"/>
            <a:ext cx="5385600" cy="4270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3pPr>
            <a:lvl4pPr marL="355600" indent="-177800">
              <a:lnSpc>
                <a:spcPct val="100000"/>
              </a:lnSpc>
              <a:buClr>
                <a:schemeClr val="accent2"/>
              </a:buCl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indent="-285750">
              <a:lnSpc>
                <a:spcPct val="100000"/>
              </a:lnSpc>
              <a:buClr>
                <a:schemeClr val="tx1"/>
              </a:buClr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951F-4FDE-499F-A77E-240032B3066A}" type="datetime1">
              <a:rPr lang="fr-FR" smtClean="0"/>
              <a:t>09/06/2026</a:t>
            </a:fld>
            <a:endParaRPr lang="de-C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6800" y="1608138"/>
            <a:ext cx="5385600" cy="4270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3pPr>
            <a:lvl4pPr marL="355600" indent="-177800">
              <a:lnSpc>
                <a:spcPct val="100000"/>
              </a:lnSpc>
              <a:buClr>
                <a:schemeClr val="accent2"/>
              </a:buCl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indent="-285750">
              <a:lnSpc>
                <a:spcPct val="100000"/>
              </a:lnSpc>
              <a:buClr>
                <a:schemeClr val="tx1"/>
              </a:buClr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495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confident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01" y="2688000"/>
            <a:ext cx="6571900" cy="1769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4464000"/>
            <a:ext cx="6582561" cy="59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A178F6-A43C-D383-4ABD-84EFE0806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7922" y="-1"/>
            <a:ext cx="4154079" cy="4154079"/>
          </a:xfrm>
          <a:prstGeom prst="rect">
            <a:avLst/>
          </a:prstGeom>
        </p:spPr>
      </p:pic>
      <p:sp>
        <p:nvSpPr>
          <p:cNvPr id="4" name="Espace réservé du pied de page 12">
            <a:extLst>
              <a:ext uri="{FF2B5EF4-FFF2-40B4-BE49-F238E27FC236}">
                <a16:creationId xmlns:a16="http://schemas.microsoft.com/office/drawing/2014/main" id="{6BE6646F-344F-F667-307A-64B11F29D0F8}"/>
              </a:ext>
            </a:extLst>
          </p:cNvPr>
          <p:cNvSpPr txBox="1">
            <a:spLocks/>
          </p:cNvSpPr>
          <p:nvPr userDrawn="1"/>
        </p:nvSpPr>
        <p:spPr>
          <a:xfrm>
            <a:off x="2255574" y="6309784"/>
            <a:ext cx="192021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Personnel</a:t>
            </a:r>
            <a:r>
              <a:rPr lang="de-CH" sz="1200" b="1" i="0" dirty="0">
                <a:solidFill>
                  <a:schemeClr val="accent2"/>
                </a:solidFill>
                <a:latin typeface="Aptos SemiBold" panose="020B0004020202020204" pitchFamily="34" charset="0"/>
              </a:rPr>
              <a:t> et </a:t>
            </a:r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</a:rPr>
              <a:t>Confidentiel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sp>
        <p:nvSpPr>
          <p:cNvPr id="6" name="Espace réservé du pied de page 12">
            <a:extLst>
              <a:ext uri="{FF2B5EF4-FFF2-40B4-BE49-F238E27FC236}">
                <a16:creationId xmlns:a16="http://schemas.microsoft.com/office/drawing/2014/main" id="{3A073EE1-5967-9123-6250-28082839158B}"/>
              </a:ext>
            </a:extLst>
          </p:cNvPr>
          <p:cNvSpPr txBox="1">
            <a:spLocks/>
          </p:cNvSpPr>
          <p:nvPr userDrawn="1"/>
        </p:nvSpPr>
        <p:spPr>
          <a:xfrm>
            <a:off x="624418" y="6309784"/>
            <a:ext cx="1151103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 cap="none" baseline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i="0" dirty="0" err="1">
                <a:solidFill>
                  <a:schemeClr val="accent2"/>
                </a:solidFill>
                <a:latin typeface="Aptos SemiBold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www.cpeg.ch</a:t>
            </a:r>
            <a:endParaRPr lang="de-CH" sz="1200" b="1" i="0" dirty="0">
              <a:solidFill>
                <a:schemeClr val="accent2"/>
              </a:solidFill>
              <a:latin typeface="Aptos SemiBold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997FEC-3A80-21AF-E6A5-B46F3B1ABB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06467" y="5461000"/>
            <a:ext cx="2523067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98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3334">
          <p15:clr>
            <a:srgbClr val="FBAE40"/>
          </p15:clr>
        </p15:guide>
        <p15:guide id="5" orient="horz" pos="2981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4536">
          <p15:clr>
            <a:srgbClr val="FBAE40"/>
          </p15:clr>
        </p15:guide>
        <p15:guide id="8" orient="horz" pos="30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4400" y="6309321"/>
            <a:ext cx="39888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32002" y="6309321"/>
            <a:ext cx="480841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D227E29B-A87C-4E9F-8463-3CE607E9970D}" type="datetime1">
              <a:rPr lang="fr-FR" smtClean="0"/>
              <a:t>09/06/2026</a:t>
            </a:fld>
            <a:endParaRPr lang="de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469E5D-926A-1BA2-3C79-459A4A58619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232000" y="501651"/>
            <a:ext cx="480000" cy="480000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7D01B7-83EC-6D81-7336-07B45169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2800"/>
            <a:ext cx="10411200" cy="9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9086C5-D160-237A-D7D6-57373DC3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608002"/>
            <a:ext cx="11232000" cy="44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</p:spTree>
    <p:extLst>
      <p:ext uri="{BB962C8B-B14F-4D97-AF65-F5344CB8AC3E}">
        <p14:creationId xmlns:p14="http://schemas.microsoft.com/office/powerpoint/2010/main" val="2897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hf sldNum="0" hdr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b="1" kern="1200">
          <a:solidFill>
            <a:schemeClr val="accent3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43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200" b="1" kern="1200" noProof="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1pPr>
      <a:lvl2pPr marL="0" marR="0" indent="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800" b="1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0" marR="0" indent="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6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08000" marR="0" indent="-18000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4pPr>
      <a:lvl5pPr marL="432000" marR="0" indent="-1800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360000" indent="-108000" algn="l" defTabSz="685800" rtl="0" eaLnBrk="1" latinLnBrk="0" hangingPunct="1">
        <a:lnSpc>
          <a:spcPct val="90000"/>
        </a:lnSpc>
        <a:spcBef>
          <a:spcPts val="0"/>
        </a:spcBef>
        <a:buFont typeface="+mj-lt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288000" algn="l" defTabSz="6858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16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576000" indent="-288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9">
          <p15:clr>
            <a:srgbClr val="F26B43"/>
          </p15:clr>
        </p15:guide>
        <p15:guide id="2" orient="horz" pos="237">
          <p15:clr>
            <a:srgbClr val="F26B43"/>
          </p15:clr>
        </p15:guide>
        <p15:guide id="3" orient="horz" pos="463">
          <p15:clr>
            <a:srgbClr val="F26B43"/>
          </p15:clr>
        </p15:guide>
        <p15:guide id="4" pos="301">
          <p15:clr>
            <a:srgbClr val="F26B43"/>
          </p15:clr>
        </p15:guide>
        <p15:guide id="5" orient="horz" pos="2981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393">
          <p15:clr>
            <a:srgbClr val="F26B43"/>
          </p15:clr>
        </p15:guide>
        <p15:guide id="8" orient="horz" pos="1960">
          <p15:clr>
            <a:srgbClr val="F26B43"/>
          </p15:clr>
        </p15:guide>
        <p15:guide id="9" orient="horz" pos="758">
          <p15:clr>
            <a:srgbClr val="F26B43"/>
          </p15:clr>
        </p15:guide>
        <p15:guide id="10" orient="horz" pos="284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4400" y="6309320"/>
            <a:ext cx="39888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cap="none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fr-CH"/>
              <a:t>Webinaire - préparation à la retraite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32001" y="6309320"/>
            <a:ext cx="480841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38EE47CD-CC66-4B5F-BC59-A8F3D83413C4}" type="slidenum">
              <a:rPr lang="fr-CH" smtClean="0"/>
              <a:t>‹N°›</a:t>
            </a:fld>
            <a:endParaRPr lang="fr-CH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FCE9C7C5-6E75-40EE-B585-E818E11627C6}" type="datetime1">
              <a:rPr lang="fr-FR" smtClean="0"/>
              <a:t>09/06/2026</a:t>
            </a:fld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469E5D-926A-1BA2-3C79-459A4A58619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232000" y="501651"/>
            <a:ext cx="480000" cy="480000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7D01B7-83EC-6D81-7336-07B45169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2800"/>
            <a:ext cx="10411200" cy="9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9086C5-D160-237A-D7D6-57373DC3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608001"/>
            <a:ext cx="11232000" cy="44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</p:spTree>
    <p:extLst>
      <p:ext uri="{BB962C8B-B14F-4D97-AF65-F5344CB8AC3E}">
        <p14:creationId xmlns:p14="http://schemas.microsoft.com/office/powerpoint/2010/main" val="31915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</p:sldLayoutIdLst>
  <p:hf sldNum="0" hdr="0"/>
  <p:txStyles>
    <p:titleStyle>
      <a:lvl1pPr marL="0" marR="0" indent="0" algn="l" defTabSz="914377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200" b="1" kern="1200">
          <a:solidFill>
            <a:schemeClr val="accent3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marR="0" indent="0" algn="l" defTabSz="914377" rtl="0" eaLnBrk="1" fontAlgn="auto" latinLnBrk="0" hangingPunct="1">
        <a:lnSpc>
          <a:spcPct val="100000"/>
        </a:lnSpc>
        <a:spcBef>
          <a:spcPts val="576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933" b="1" kern="1200" noProof="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1pPr>
      <a:lvl2pPr marL="0" marR="0" indent="0" algn="l" defTabSz="914377" rtl="0" eaLnBrk="1" fontAlgn="auto" latinLnBrk="0" hangingPunct="1">
        <a:lnSpc>
          <a:spcPct val="90000"/>
        </a:lnSpc>
        <a:spcBef>
          <a:spcPts val="1333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400" b="1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0" marR="0" indent="0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133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43996" marR="0" indent="-239994" algn="l" defTabSz="914377" rtl="0" eaLnBrk="1" fontAlgn="auto" latinLnBrk="0" hangingPunct="1">
        <a:lnSpc>
          <a:spcPct val="90000"/>
        </a:lnSpc>
        <a:spcBef>
          <a:spcPts val="1333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2133" kern="120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4pPr>
      <a:lvl5pPr marL="575986" marR="0" indent="-2399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2133" kern="1200" dirty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479988" indent="-143996" algn="l" defTabSz="914377" rtl="0" eaLnBrk="1" latinLnBrk="0" hangingPunct="1">
        <a:lnSpc>
          <a:spcPct val="90000"/>
        </a:lnSpc>
        <a:spcBef>
          <a:spcPts val="0"/>
        </a:spcBef>
        <a:buFont typeface="+mj-lt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383990" algn="l" defTabSz="914377" rtl="0" eaLnBrk="1" latinLnBrk="0" hangingPunct="1">
        <a:lnSpc>
          <a:spcPct val="90000"/>
        </a:lnSpc>
        <a:spcBef>
          <a:spcPts val="1333"/>
        </a:spcBef>
        <a:buFont typeface="+mj-lt"/>
        <a:buAutoNum type="arabicPeriod"/>
        <a:defRPr sz="2133" kern="1200">
          <a:solidFill>
            <a:schemeClr val="accent2"/>
          </a:solidFill>
          <a:latin typeface="+mn-lt"/>
          <a:ea typeface="+mn-ea"/>
          <a:cs typeface="+mn-cs"/>
        </a:defRPr>
      </a:lvl7pPr>
      <a:lvl8pPr marL="767981" indent="-38399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34">
          <p15:clr>
            <a:srgbClr val="F26B43"/>
          </p15:clr>
        </p15:guide>
        <p15:guide id="2" orient="horz" pos="237">
          <p15:clr>
            <a:srgbClr val="F26B43"/>
          </p15:clr>
        </p15:guide>
        <p15:guide id="3" orient="horz" pos="463">
          <p15:clr>
            <a:srgbClr val="F26B43"/>
          </p15:clr>
        </p15:guide>
        <p15:guide id="4" pos="226">
          <p15:clr>
            <a:srgbClr val="F26B43"/>
          </p15:clr>
        </p15:guide>
        <p15:guide id="5" orient="horz" pos="2981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295">
          <p15:clr>
            <a:srgbClr val="F26B43"/>
          </p15:clr>
        </p15:guide>
        <p15:guide id="8" orient="horz" pos="1960">
          <p15:clr>
            <a:srgbClr val="F26B43"/>
          </p15:clr>
        </p15:guide>
        <p15:guide id="9" orient="horz" pos="758">
          <p15:clr>
            <a:srgbClr val="F26B43"/>
          </p15:clr>
        </p15:guide>
        <p15:guide id="10" orient="horz" pos="28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4400" y="6309321"/>
            <a:ext cx="39888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fr-CH"/>
              <a:t>Webinaire - préparation à la retraite</a:t>
            </a:r>
            <a:endParaRPr lang="de-C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32002" y="6309321"/>
            <a:ext cx="480841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624993" y="6309321"/>
            <a:ext cx="960107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A2E5A9E4-75DD-49AE-9188-368CAC19A0BF}" type="datetime1">
              <a:rPr lang="fr-FR" smtClean="0"/>
              <a:t>09/06/2026</a:t>
            </a:fld>
            <a:endParaRPr lang="de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469E5D-926A-1BA2-3C79-459A4A58619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232000" y="501651"/>
            <a:ext cx="480000" cy="480000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7D01B7-83EC-6D81-7336-07B45169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2800"/>
            <a:ext cx="10411200" cy="9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9086C5-D160-237A-D7D6-57373DC3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608002"/>
            <a:ext cx="11232000" cy="44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</p:spTree>
    <p:extLst>
      <p:ext uri="{BB962C8B-B14F-4D97-AF65-F5344CB8AC3E}">
        <p14:creationId xmlns:p14="http://schemas.microsoft.com/office/powerpoint/2010/main" val="83260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</p:sldLayoutIdLst>
  <p:hf sldNum="0" hdr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b="1" kern="1200">
          <a:solidFill>
            <a:schemeClr val="accent3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43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200" b="1" kern="1200" noProof="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1pPr>
      <a:lvl2pPr marL="0" marR="0" indent="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800" b="1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0" marR="0" indent="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6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08000" marR="0" indent="-180000" algn="l" defTabSz="6858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4pPr>
      <a:lvl5pPr marL="432000" marR="0" indent="-1800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600" kern="1200" dirty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360000" indent="-108000" algn="l" defTabSz="685800" rtl="0" eaLnBrk="1" latinLnBrk="0" hangingPunct="1">
        <a:lnSpc>
          <a:spcPct val="90000"/>
        </a:lnSpc>
        <a:spcBef>
          <a:spcPts val="0"/>
        </a:spcBef>
        <a:buFont typeface="+mj-lt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288000" algn="l" defTabSz="6858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16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576000" indent="-288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9">
          <p15:clr>
            <a:srgbClr val="F26B43"/>
          </p15:clr>
        </p15:guide>
        <p15:guide id="2" orient="horz" pos="237">
          <p15:clr>
            <a:srgbClr val="F26B43"/>
          </p15:clr>
        </p15:guide>
        <p15:guide id="3" orient="horz" pos="463">
          <p15:clr>
            <a:srgbClr val="F26B43"/>
          </p15:clr>
        </p15:guide>
        <p15:guide id="4" pos="301">
          <p15:clr>
            <a:srgbClr val="F26B43"/>
          </p15:clr>
        </p15:guide>
        <p15:guide id="5" orient="horz" pos="2981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393">
          <p15:clr>
            <a:srgbClr val="F26B43"/>
          </p15:clr>
        </p15:guide>
        <p15:guide id="8" orient="horz" pos="1960">
          <p15:clr>
            <a:srgbClr val="F26B43"/>
          </p15:clr>
        </p15:guide>
        <p15:guide id="9" orient="horz" pos="758">
          <p15:clr>
            <a:srgbClr val="F26B43"/>
          </p15:clr>
        </p15:guide>
        <p15:guide id="10" orient="horz" pos="28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4400" y="6309320"/>
            <a:ext cx="3988800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cap="none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fr-CH"/>
              <a:t>Webinaire - préparation à la retraite</a:t>
            </a:r>
            <a:endParaRPr lang="fr-F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32001" y="6309320"/>
            <a:ext cx="480841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54B7A2B8-3476-4EF8-8CF0-940EB108C252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624993" y="6309320"/>
            <a:ext cx="960107" cy="2878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fld id="{893BA260-3842-4C78-8259-6CBFA976DC7F}" type="datetime1">
              <a:rPr lang="fr-FR" smtClean="0"/>
              <a:t>09/06/2026</a:t>
            </a:fld>
            <a:endParaRPr lang="de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469E5D-926A-1BA2-3C79-459A4A5861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32000" y="501651"/>
            <a:ext cx="480000" cy="480000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7D01B7-83EC-6D81-7336-07B45169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12800"/>
            <a:ext cx="10411200" cy="9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9086C5-D160-237A-D7D6-57373DC3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608001"/>
            <a:ext cx="11232000" cy="44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544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</p:sldLayoutIdLst>
  <p:hf sldNum="0" hdr="0"/>
  <p:txStyles>
    <p:titleStyle>
      <a:lvl1pPr marL="0" marR="0" indent="0" algn="l" defTabSz="914377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200" b="1" kern="1200">
          <a:solidFill>
            <a:schemeClr val="accent3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marR="0" indent="0" algn="l" defTabSz="914377" rtl="0" eaLnBrk="1" fontAlgn="auto" latinLnBrk="0" hangingPunct="1">
        <a:lnSpc>
          <a:spcPct val="100000"/>
        </a:lnSpc>
        <a:spcBef>
          <a:spcPts val="576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933" b="1" kern="1200" noProof="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1pPr>
      <a:lvl2pPr marL="0" marR="0" indent="0" algn="l" defTabSz="914377" rtl="0" eaLnBrk="1" fontAlgn="auto" latinLnBrk="0" hangingPunct="1">
        <a:lnSpc>
          <a:spcPct val="90000"/>
        </a:lnSpc>
        <a:spcBef>
          <a:spcPts val="1333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400" b="1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0" marR="0" indent="0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2133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43996" marR="0" indent="-239994" algn="l" defTabSz="914377" rtl="0" eaLnBrk="1" fontAlgn="auto" latinLnBrk="0" hangingPunct="1">
        <a:lnSpc>
          <a:spcPct val="90000"/>
        </a:lnSpc>
        <a:spcBef>
          <a:spcPts val="1333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2133" kern="1200" dirty="0" smtClean="0">
          <a:solidFill>
            <a:schemeClr val="accent2"/>
          </a:solidFill>
          <a:latin typeface="Aptos" panose="020B0004020202020204" pitchFamily="34" charset="0"/>
          <a:ea typeface="+mn-ea"/>
          <a:cs typeface="+mn-cs"/>
        </a:defRPr>
      </a:lvl4pPr>
      <a:lvl5pPr marL="575986" marR="0" indent="-2399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2133" kern="1200" dirty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479988" indent="-143996" algn="l" defTabSz="914377" rtl="0" eaLnBrk="1" latinLnBrk="0" hangingPunct="1">
        <a:lnSpc>
          <a:spcPct val="90000"/>
        </a:lnSpc>
        <a:spcBef>
          <a:spcPts val="0"/>
        </a:spcBef>
        <a:buFont typeface="+mj-lt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383990" algn="l" defTabSz="914377" rtl="0" eaLnBrk="1" latinLnBrk="0" hangingPunct="1">
        <a:lnSpc>
          <a:spcPct val="90000"/>
        </a:lnSpc>
        <a:spcBef>
          <a:spcPts val="1333"/>
        </a:spcBef>
        <a:buFont typeface="+mj-lt"/>
        <a:buAutoNum type="arabicPeriod"/>
        <a:defRPr sz="2133" kern="1200">
          <a:solidFill>
            <a:schemeClr val="accent2"/>
          </a:solidFill>
          <a:latin typeface="+mn-lt"/>
          <a:ea typeface="+mn-ea"/>
          <a:cs typeface="+mn-cs"/>
        </a:defRPr>
      </a:lvl7pPr>
      <a:lvl8pPr marL="767981" indent="-38399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34">
          <p15:clr>
            <a:srgbClr val="F26B43"/>
          </p15:clr>
        </p15:guide>
        <p15:guide id="2" orient="horz" pos="237">
          <p15:clr>
            <a:srgbClr val="F26B43"/>
          </p15:clr>
        </p15:guide>
        <p15:guide id="3" orient="horz" pos="463">
          <p15:clr>
            <a:srgbClr val="F26B43"/>
          </p15:clr>
        </p15:guide>
        <p15:guide id="4" pos="226">
          <p15:clr>
            <a:srgbClr val="F26B43"/>
          </p15:clr>
        </p15:guide>
        <p15:guide id="5" orient="horz" pos="2981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295">
          <p15:clr>
            <a:srgbClr val="F26B43"/>
          </p15:clr>
        </p15:guide>
        <p15:guide id="8" orient="horz" pos="1960">
          <p15:clr>
            <a:srgbClr val="F26B43"/>
          </p15:clr>
        </p15:guide>
        <p15:guide id="9" orient="horz" pos="758">
          <p15:clr>
            <a:srgbClr val="F26B43"/>
          </p15:clr>
        </p15:guide>
        <p15:guide id="10" orient="horz" pos="2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087D2D2-A2B7-7FFD-8260-4A73612D2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0" y="980728"/>
            <a:ext cx="8784350" cy="1769227"/>
          </a:xfrm>
        </p:spPr>
        <p:txBody>
          <a:bodyPr>
            <a:normAutofit/>
          </a:bodyPr>
          <a:lstStyle/>
          <a:p>
            <a:r>
              <a:rPr lang="fr-CH" dirty="0"/>
              <a:t>Webinaire</a:t>
            </a:r>
            <a:br>
              <a:rPr lang="fr-CH" dirty="0"/>
            </a:br>
            <a:r>
              <a:rPr lang="fr-CH" dirty="0"/>
              <a:t>Préparation à la retraite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5B07E2-341E-42C5-177A-16F7AD911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96" y="4864223"/>
            <a:ext cx="6582561" cy="440377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H" sz="2000" dirty="0"/>
              <a:t>08.06.2026</a:t>
            </a:r>
            <a:endParaRPr lang="fr-FR" sz="20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F6654EA-CB4C-41EB-A0DA-EA89BE5951F4}"/>
              </a:ext>
            </a:extLst>
          </p:cNvPr>
          <p:cNvSpPr txBox="1">
            <a:spLocks/>
          </p:cNvSpPr>
          <p:nvPr/>
        </p:nvSpPr>
        <p:spPr>
          <a:xfrm>
            <a:off x="7608168" y="4545692"/>
            <a:ext cx="4126337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5B67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Florie </a:t>
            </a:r>
            <a:r>
              <a:rPr kumimoji="0" lang="de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Sahnoune</a:t>
            </a:r>
            <a:endParaRPr kumimoji="0" lang="de-CH" sz="1600" b="1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 b="1" dirty="0">
                <a:solidFill>
                  <a:srgbClr val="04A345"/>
                </a:solidFill>
                <a:latin typeface="Aptos" panose="02110004020202020204"/>
              </a:rPr>
              <a:t>Cédric Bonnet</a:t>
            </a:r>
            <a:endParaRPr kumimoji="0" lang="de-CH" sz="1600" b="1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Responsables </a:t>
            </a:r>
            <a:r>
              <a:rPr kumimoji="0" lang="de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d’équipe</a:t>
            </a: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- Division </a:t>
            </a:r>
            <a:r>
              <a:rPr kumimoji="0" lang="de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assurance</a:t>
            </a:r>
            <a:endParaRPr kumimoji="0" lang="de-CH" sz="1600" b="1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896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92740D3-01A9-4176-9951-EFDF1D084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76" y="3203833"/>
            <a:ext cx="957155" cy="1152244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110B0468-39A1-46ED-9E0B-F5D9E89F10C3}"/>
              </a:ext>
            </a:extLst>
          </p:cNvPr>
          <p:cNvSpPr txBox="1"/>
          <p:nvPr/>
        </p:nvSpPr>
        <p:spPr>
          <a:xfrm>
            <a:off x="1057072" y="1225041"/>
            <a:ext cx="93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Primauté des prestations = pourcentage du salaire</a:t>
            </a:r>
          </a:p>
        </p:txBody>
      </p:sp>
      <p:sp>
        <p:nvSpPr>
          <p:cNvPr id="34" name="Signe de multiplication 33">
            <a:extLst>
              <a:ext uri="{FF2B5EF4-FFF2-40B4-BE49-F238E27FC236}">
                <a16:creationId xmlns:a16="http://schemas.microsoft.com/office/drawing/2014/main" id="{5DE8B9AA-601F-4E7C-B500-EAB0334B9001}"/>
              </a:ext>
            </a:extLst>
          </p:cNvPr>
          <p:cNvSpPr/>
          <p:nvPr/>
        </p:nvSpPr>
        <p:spPr>
          <a:xfrm>
            <a:off x="5091247" y="2619188"/>
            <a:ext cx="648072" cy="792089"/>
          </a:xfrm>
          <a:prstGeom prst="mathMultiply">
            <a:avLst>
              <a:gd name="adj1" fmla="val 15436"/>
            </a:avLst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5A03F13-2A93-42B6-96F5-52EDF9D8DBEA}"/>
              </a:ext>
            </a:extLst>
          </p:cNvPr>
          <p:cNvSpPr txBox="1"/>
          <p:nvPr/>
        </p:nvSpPr>
        <p:spPr>
          <a:xfrm>
            <a:off x="3186362" y="2563966"/>
            <a:ext cx="1781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44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60%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8E1282-BAA3-4982-24A5-0CFD69C02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441" y="2563966"/>
            <a:ext cx="789096" cy="87423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8BDE9DA-20C9-6146-688C-D263B6E85291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6305A6-5A0C-A610-9BC9-87A4299B6763}"/>
              </a:ext>
            </a:extLst>
          </p:cNvPr>
          <p:cNvSpPr txBox="1"/>
          <p:nvPr/>
        </p:nvSpPr>
        <p:spPr>
          <a:xfrm>
            <a:off x="6651537" y="2742168"/>
            <a:ext cx="307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Dernier salaire assuré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5BF2B1-F72B-F7B0-09EA-5927158D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611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4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>
            <a:extLst>
              <a:ext uri="{FF2B5EF4-FFF2-40B4-BE49-F238E27FC236}">
                <a16:creationId xmlns:a16="http://schemas.microsoft.com/office/drawing/2014/main" id="{54A60C5B-1078-3369-85B2-269F42D7902D}"/>
              </a:ext>
            </a:extLst>
          </p:cNvPr>
          <p:cNvSpPr txBox="1"/>
          <p:nvPr/>
        </p:nvSpPr>
        <p:spPr>
          <a:xfrm>
            <a:off x="624994" y="1203325"/>
            <a:ext cx="533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Taux de pension annuel: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49C88D3-CC1D-528C-D71C-3F08104C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186"/>
          <a:stretch/>
        </p:blipFill>
        <p:spPr>
          <a:xfrm>
            <a:off x="2345254" y="2680821"/>
            <a:ext cx="2550200" cy="18356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6F91285-D83A-4637-32E9-724B5C7A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/>
          <a:stretch/>
        </p:blipFill>
        <p:spPr>
          <a:xfrm>
            <a:off x="4654655" y="2679470"/>
            <a:ext cx="4113209" cy="151276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9D4FCA0-189B-0745-7373-520ED4497E92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495DF5-E34A-5099-C1F4-BFFD097D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18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FEE91F2-3E61-4169-A05D-C88A6A849A81}"/>
              </a:ext>
            </a:extLst>
          </p:cNvPr>
          <p:cNvGrpSpPr/>
          <p:nvPr/>
        </p:nvGrpSpPr>
        <p:grpSpPr>
          <a:xfrm>
            <a:off x="1847529" y="2448499"/>
            <a:ext cx="1382571" cy="1077650"/>
            <a:chOff x="352322" y="1732456"/>
            <a:chExt cx="1382571" cy="1077650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D84D3249-4058-41FC-85FC-3D2050993A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608" y="2276872"/>
              <a:ext cx="0" cy="533234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6F815D5F-3461-45BF-BCC6-D90BE536D940}"/>
                </a:ext>
              </a:extLst>
            </p:cNvPr>
            <p:cNvSpPr txBox="1"/>
            <p:nvPr/>
          </p:nvSpPr>
          <p:spPr>
            <a:xfrm>
              <a:off x="352322" y="1732456"/>
              <a:ext cx="1382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A34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 ans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110B0468-39A1-46ED-9E0B-F5D9E89F10C3}"/>
              </a:ext>
            </a:extLst>
          </p:cNvPr>
          <p:cNvSpPr txBox="1"/>
          <p:nvPr/>
        </p:nvSpPr>
        <p:spPr>
          <a:xfrm>
            <a:off x="8919414" y="2452648"/>
            <a:ext cx="1445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 ans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5E1916B-7198-4D38-8A69-B060F6784F4A}"/>
              </a:ext>
            </a:extLst>
          </p:cNvPr>
          <p:cNvCxnSpPr>
            <a:cxnSpLocks/>
          </p:cNvCxnSpPr>
          <p:nvPr/>
        </p:nvCxnSpPr>
        <p:spPr>
          <a:xfrm flipV="1">
            <a:off x="2538813" y="2992915"/>
            <a:ext cx="0" cy="533234"/>
          </a:xfrm>
          <a:prstGeom prst="straightConnector1">
            <a:avLst/>
          </a:prstGeom>
          <a:ln w="76200">
            <a:solidFill>
              <a:schemeClr val="accent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8723A8AB-E98B-4763-9E79-28E8CE27BEAC}"/>
              </a:ext>
            </a:extLst>
          </p:cNvPr>
          <p:cNvCxnSpPr>
            <a:cxnSpLocks/>
          </p:cNvCxnSpPr>
          <p:nvPr/>
        </p:nvCxnSpPr>
        <p:spPr>
          <a:xfrm>
            <a:off x="2495600" y="3645725"/>
            <a:ext cx="7272808" cy="0"/>
          </a:xfrm>
          <a:prstGeom prst="line">
            <a:avLst/>
          </a:prstGeom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278A1572-6294-45A2-A31D-9169283F22EC}"/>
              </a:ext>
            </a:extLst>
          </p:cNvPr>
          <p:cNvSpPr txBox="1"/>
          <p:nvPr/>
        </p:nvSpPr>
        <p:spPr>
          <a:xfrm>
            <a:off x="2522494" y="4055941"/>
            <a:ext cx="150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1,50</a:t>
            </a:r>
            <a:r>
              <a:rPr kumimoji="0" lang="fr-CH" sz="32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%</a:t>
            </a:r>
          </a:p>
        </p:txBody>
      </p:sp>
      <p:sp>
        <p:nvSpPr>
          <p:cNvPr id="58" name="Signe de multiplication 57">
            <a:extLst>
              <a:ext uri="{FF2B5EF4-FFF2-40B4-BE49-F238E27FC236}">
                <a16:creationId xmlns:a16="http://schemas.microsoft.com/office/drawing/2014/main" id="{2E8D02F1-8D62-4AC5-AA99-A332CF99BE43}"/>
              </a:ext>
            </a:extLst>
          </p:cNvPr>
          <p:cNvSpPr/>
          <p:nvPr/>
        </p:nvSpPr>
        <p:spPr>
          <a:xfrm>
            <a:off x="3989069" y="4063136"/>
            <a:ext cx="826447" cy="671118"/>
          </a:xfrm>
          <a:prstGeom prst="mathMultiply">
            <a:avLst>
              <a:gd name="adj1" fmla="val 15436"/>
            </a:avLst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Est égal à 58">
            <a:extLst>
              <a:ext uri="{FF2B5EF4-FFF2-40B4-BE49-F238E27FC236}">
                <a16:creationId xmlns:a16="http://schemas.microsoft.com/office/drawing/2014/main" id="{32C5CC3F-51CC-4E40-AA26-E16D3364499C}"/>
              </a:ext>
            </a:extLst>
          </p:cNvPr>
          <p:cNvSpPr/>
          <p:nvPr/>
        </p:nvSpPr>
        <p:spPr>
          <a:xfrm>
            <a:off x="6052249" y="4214173"/>
            <a:ext cx="870896" cy="446139"/>
          </a:xfrm>
          <a:prstGeom prst="mathEqual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100" b="0" i="0" u="none" strike="noStrike" kern="1200" cap="none" spc="0" normalizeH="0" baseline="0" noProof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76AB7C9-9126-4D98-91F4-6E1AA014658F}"/>
              </a:ext>
            </a:extLst>
          </p:cNvPr>
          <p:cNvSpPr txBox="1"/>
          <p:nvPr/>
        </p:nvSpPr>
        <p:spPr>
          <a:xfrm>
            <a:off x="7094705" y="4047172"/>
            <a:ext cx="400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67,50 % </a:t>
            </a:r>
            <a:r>
              <a:rPr kumimoji="0" lang="fr-CH" sz="24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(68% max)</a:t>
            </a: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87A960EB-D8A2-4538-A53C-55728B3239BD}"/>
              </a:ext>
            </a:extLst>
          </p:cNvPr>
          <p:cNvGrpSpPr/>
          <p:nvPr/>
        </p:nvGrpSpPr>
        <p:grpSpPr>
          <a:xfrm>
            <a:off x="4974561" y="3842005"/>
            <a:ext cx="975607" cy="1008855"/>
            <a:chOff x="395536" y="3068960"/>
            <a:chExt cx="1445071" cy="1445071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ED4657E0-C48B-491A-8C30-CEDAA91E7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00" b="89778" l="9778" r="90667">
                          <a14:foregroundMark x1="16444" y1="17333" x2="84444" y2="20000"/>
                          <a14:foregroundMark x1="16000" y1="10222" x2="84889" y2="11556"/>
                          <a14:foregroundMark x1="74667" y1="8889" x2="74667" y2="8889"/>
                          <a14:foregroundMark x1="75111" y1="8889" x2="75111" y2="8889"/>
                          <a14:foregroundMark x1="64444" y1="8444" x2="64444" y2="8444"/>
                          <a14:foregroundMark x1="90667" y1="64889" x2="90667" y2="64889"/>
                          <a14:foregroundMark x1="90667" y1="74667" x2="90667" y2="74667"/>
                          <a14:foregroundMark x1="90222" y1="81778" x2="90222" y2="81778"/>
                          <a14:foregroundMark x1="87111" y1="86222" x2="87111" y2="86222"/>
                          <a14:foregroundMark x1="84000" y1="88444" x2="81333" y2="89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536" y="3068960"/>
              <a:ext cx="1445071" cy="14450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0BEBF62C-1F14-40F8-A1E7-CB1F28A7EBBC}"/>
                </a:ext>
              </a:extLst>
            </p:cNvPr>
            <p:cNvSpPr txBox="1"/>
            <p:nvPr/>
          </p:nvSpPr>
          <p:spPr>
            <a:xfrm>
              <a:off x="481105" y="3552003"/>
              <a:ext cx="1224134" cy="579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23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54A60C5B-1078-3369-85B2-269F42D7902D}"/>
              </a:ext>
            </a:extLst>
          </p:cNvPr>
          <p:cNvSpPr txBox="1"/>
          <p:nvPr/>
        </p:nvSpPr>
        <p:spPr>
          <a:xfrm>
            <a:off x="623888" y="1203325"/>
            <a:ext cx="550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Taux de pension retraite: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2FB16C1-00B7-C883-356E-AAAA57058305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633FA2-FE30-E633-4EA2-3DC07671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99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59297 -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-1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7" grpId="0"/>
      <p:bldP spid="58" grpId="0" animBg="1"/>
      <p:bldP spid="59" grpId="0" animBg="1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9FF207F-D9FF-4904-B66E-6F2D721350EE}"/>
              </a:ext>
            </a:extLst>
          </p:cNvPr>
          <p:cNvCxnSpPr>
            <a:cxnSpLocks/>
          </p:cNvCxnSpPr>
          <p:nvPr/>
        </p:nvCxnSpPr>
        <p:spPr>
          <a:xfrm>
            <a:off x="2570478" y="3075792"/>
            <a:ext cx="7197931" cy="0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767FB8D-5A70-4A53-B41D-D7C2BFCE9372}"/>
              </a:ext>
            </a:extLst>
          </p:cNvPr>
          <p:cNvGrpSpPr/>
          <p:nvPr/>
        </p:nvGrpSpPr>
        <p:grpSpPr>
          <a:xfrm>
            <a:off x="1911350" y="1715478"/>
            <a:ext cx="1382571" cy="1267808"/>
            <a:chOff x="380258" y="1542298"/>
            <a:chExt cx="1382571" cy="1267808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874F60E6-CA68-4049-B1F6-8703F2606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608" y="2276872"/>
              <a:ext cx="0" cy="533234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4EF6A66-ED53-4788-9562-2DD154555FDD}"/>
                </a:ext>
              </a:extLst>
            </p:cNvPr>
            <p:cNvSpPr txBox="1"/>
            <p:nvPr/>
          </p:nvSpPr>
          <p:spPr>
            <a:xfrm>
              <a:off x="380258" y="1542298"/>
              <a:ext cx="1382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3200" b="1" i="0" u="none" strike="noStrike" kern="1200" cap="none" spc="0" normalizeH="0" baseline="0" noProof="0" dirty="0">
                  <a:ln>
                    <a:solidFill>
                      <a:srgbClr val="363636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 ans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1FFEA7CD-168A-4146-9BA7-D7091B863D0F}"/>
              </a:ext>
            </a:extLst>
          </p:cNvPr>
          <p:cNvSpPr txBox="1"/>
          <p:nvPr/>
        </p:nvSpPr>
        <p:spPr>
          <a:xfrm>
            <a:off x="4957092" y="3281911"/>
            <a:ext cx="217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solidFill>
                    <a:srgbClr val="004230">
                      <a:lumMod val="75000"/>
                    </a:srgbClr>
                  </a:solidFill>
                </a:ln>
                <a:solidFill>
                  <a:srgbClr val="0042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Affiliation</a:t>
            </a:r>
          </a:p>
        </p:txBody>
      </p:sp>
      <p:sp>
        <p:nvSpPr>
          <p:cNvPr id="46" name="Est égal à 45">
            <a:extLst>
              <a:ext uri="{FF2B5EF4-FFF2-40B4-BE49-F238E27FC236}">
                <a16:creationId xmlns:a16="http://schemas.microsoft.com/office/drawing/2014/main" id="{A50CAADE-C286-4672-A5D4-BB379F24DD27}"/>
              </a:ext>
            </a:extLst>
          </p:cNvPr>
          <p:cNvSpPr/>
          <p:nvPr/>
        </p:nvSpPr>
        <p:spPr>
          <a:xfrm>
            <a:off x="5724424" y="4892191"/>
            <a:ext cx="738728" cy="385496"/>
          </a:xfrm>
          <a:prstGeom prst="mathEqua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89928A5-A38C-4525-BB87-BAC2CF24B937}"/>
              </a:ext>
            </a:extLst>
          </p:cNvPr>
          <p:cNvGrpSpPr/>
          <p:nvPr/>
        </p:nvGrpSpPr>
        <p:grpSpPr>
          <a:xfrm>
            <a:off x="3263342" y="5592837"/>
            <a:ext cx="5660892" cy="897860"/>
            <a:chOff x="1350054" y="5560951"/>
            <a:chExt cx="5660892" cy="897860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BC8F898-55E4-4EE2-8A9B-50C06D79CB31}"/>
                </a:ext>
              </a:extLst>
            </p:cNvPr>
            <p:cNvSpPr txBox="1"/>
            <p:nvPr/>
          </p:nvSpPr>
          <p:spPr>
            <a:xfrm>
              <a:off x="2984018" y="5748520"/>
              <a:ext cx="1564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3200" b="1" i="0" u="none" strike="noStrike" kern="1200" cap="none" spc="0" normalizeH="0" baseline="0" noProof="0" dirty="0">
                  <a:ln w="10160">
                    <a:solidFill>
                      <a:srgbClr val="004230">
                        <a:lumMod val="50000"/>
                      </a:srgbClr>
                    </a:solidFill>
                    <a:prstDash val="solid"/>
                  </a:ln>
                  <a:solidFill>
                    <a:srgbClr val="004230">
                      <a:lumMod val="75000"/>
                    </a:srgb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1,50 %</a:t>
              </a:r>
            </a:p>
          </p:txBody>
        </p:sp>
        <p:sp>
          <p:nvSpPr>
            <p:cNvPr id="27" name="Signe de multiplication 26">
              <a:extLst>
                <a:ext uri="{FF2B5EF4-FFF2-40B4-BE49-F238E27FC236}">
                  <a16:creationId xmlns:a16="http://schemas.microsoft.com/office/drawing/2014/main" id="{214EC111-D5FC-494B-A32A-E2498D780B36}"/>
                </a:ext>
              </a:extLst>
            </p:cNvPr>
            <p:cNvSpPr/>
            <p:nvPr/>
          </p:nvSpPr>
          <p:spPr>
            <a:xfrm>
              <a:off x="2422501" y="5754809"/>
              <a:ext cx="594229" cy="620258"/>
            </a:xfrm>
            <a:prstGeom prst="mathMultiply">
              <a:avLst>
                <a:gd name="adj1" fmla="val 1543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Est égal à 27">
              <a:extLst>
                <a:ext uri="{FF2B5EF4-FFF2-40B4-BE49-F238E27FC236}">
                  <a16:creationId xmlns:a16="http://schemas.microsoft.com/office/drawing/2014/main" id="{7AAA08B9-C23D-4324-997E-4EFE61122A1F}"/>
                </a:ext>
              </a:extLst>
            </p:cNvPr>
            <p:cNvSpPr/>
            <p:nvPr/>
          </p:nvSpPr>
          <p:spPr>
            <a:xfrm>
              <a:off x="4227748" y="5869160"/>
              <a:ext cx="642076" cy="343497"/>
            </a:xfrm>
            <a:prstGeom prst="mathEqual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495DB02-72EB-450A-8F76-D81E05DC3FC2}"/>
                </a:ext>
              </a:extLst>
            </p:cNvPr>
            <p:cNvSpPr txBox="1"/>
            <p:nvPr/>
          </p:nvSpPr>
          <p:spPr>
            <a:xfrm>
              <a:off x="4900443" y="5684998"/>
              <a:ext cx="21105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3600" b="1" i="0" u="none" strike="noStrike" kern="1200" cap="none" spc="0" normalizeH="0" baseline="0" noProof="0" dirty="0">
                  <a:ln w="10160">
                    <a:solidFill>
                      <a:srgbClr val="004230">
                        <a:lumMod val="50000"/>
                      </a:srgbClr>
                    </a:solidFill>
                    <a:prstDash val="solid"/>
                  </a:ln>
                  <a:solidFill>
                    <a:srgbClr val="004230">
                      <a:lumMod val="75000"/>
                    </a:srgb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37,50 %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52BA4E8-EF69-4791-BC3F-3B2A937C7440}"/>
                </a:ext>
              </a:extLst>
            </p:cNvPr>
            <p:cNvGrpSpPr/>
            <p:nvPr/>
          </p:nvGrpSpPr>
          <p:grpSpPr>
            <a:xfrm>
              <a:off x="1350054" y="5560951"/>
              <a:ext cx="1224135" cy="897860"/>
              <a:chOff x="1125582" y="4180729"/>
              <a:chExt cx="1224135" cy="89786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8EB3C91B-934E-423B-9ED5-99F2FFAEF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8000" b="89778" l="9778" r="90667">
                            <a14:foregroundMark x1="16444" y1="17333" x2="84444" y2="20000"/>
                            <a14:foregroundMark x1="16000" y1="10222" x2="84889" y2="11556"/>
                            <a14:foregroundMark x1="74667" y1="8889" x2="74667" y2="8889"/>
                            <a14:foregroundMark x1="75111" y1="8889" x2="75111" y2="8889"/>
                            <a14:foregroundMark x1="64444" y1="8444" x2="64444" y2="8444"/>
                            <a14:foregroundMark x1="90667" y1="64889" x2="90667" y2="64889"/>
                            <a14:foregroundMark x1="90667" y1="74667" x2="90667" y2="74667"/>
                            <a14:foregroundMark x1="90222" y1="81778" x2="90222" y2="81778"/>
                            <a14:foregroundMark x1="87111" y1="86222" x2="87111" y2="86222"/>
                            <a14:foregroundMark x1="84000" y1="88444" x2="81333" y2="893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23800" y="4180729"/>
                <a:ext cx="897860" cy="897860"/>
              </a:xfrm>
              <a:prstGeom prst="rect">
                <a:avLst/>
              </a:prstGeom>
            </p:spPr>
          </p:pic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BBAB204E-BFE9-4B41-99F6-E911C6E4CEC2}"/>
                  </a:ext>
                </a:extLst>
              </p:cNvPr>
              <p:cNvSpPr txBox="1"/>
              <p:nvPr/>
            </p:nvSpPr>
            <p:spPr>
              <a:xfrm>
                <a:off x="1125582" y="4424248"/>
                <a:ext cx="12241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230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25</a:t>
                </a:r>
              </a:p>
            </p:txBody>
          </p: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FAFAAA0C-CEBD-16B6-9B88-D6315F4D4195}"/>
              </a:ext>
            </a:extLst>
          </p:cNvPr>
          <p:cNvGrpSpPr/>
          <p:nvPr/>
        </p:nvGrpSpPr>
        <p:grpSpPr>
          <a:xfrm>
            <a:off x="6565893" y="4562361"/>
            <a:ext cx="985992" cy="985992"/>
            <a:chOff x="6092106" y="4054704"/>
            <a:chExt cx="985992" cy="98599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B258AF7-D2EA-7D3A-F143-25934692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00" b="89778" l="9778" r="90667">
                          <a14:foregroundMark x1="16444" y1="17333" x2="84444" y2="20000"/>
                          <a14:foregroundMark x1="16000" y1="10222" x2="84889" y2="11556"/>
                          <a14:foregroundMark x1="74667" y1="8889" x2="74667" y2="8889"/>
                          <a14:foregroundMark x1="75111" y1="8889" x2="75111" y2="8889"/>
                          <a14:foregroundMark x1="64444" y1="8444" x2="64444" y2="8444"/>
                          <a14:foregroundMark x1="90667" y1="64889" x2="90667" y2="64889"/>
                          <a14:foregroundMark x1="90667" y1="74667" x2="90667" y2="74667"/>
                          <a14:foregroundMark x1="90222" y1="81778" x2="90222" y2="81778"/>
                          <a14:foregroundMark x1="87111" y1="86222" x2="87111" y2="86222"/>
                          <a14:foregroundMark x1="84000" y1="88444" x2="81333" y2="89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2106" y="4054704"/>
              <a:ext cx="985992" cy="985992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CBD81E3-6319-F961-E135-4839237DD96A}"/>
                </a:ext>
              </a:extLst>
            </p:cNvPr>
            <p:cNvSpPr txBox="1"/>
            <p:nvPr/>
          </p:nvSpPr>
          <p:spPr>
            <a:xfrm>
              <a:off x="6236262" y="4355453"/>
              <a:ext cx="64996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23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13D514CF-2175-4A43-000A-226DEBE8AE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99935" y="2177836"/>
            <a:ext cx="953870" cy="933664"/>
          </a:xfrm>
          <a:prstGeom prst="flowChartConnecto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B7C35EF4-C215-D518-4DA8-F905DF4B4BE8}"/>
              </a:ext>
            </a:extLst>
          </p:cNvPr>
          <p:cNvGrpSpPr/>
          <p:nvPr/>
        </p:nvGrpSpPr>
        <p:grpSpPr>
          <a:xfrm>
            <a:off x="4655840" y="4609448"/>
            <a:ext cx="854030" cy="881390"/>
            <a:chOff x="2398523" y="4626994"/>
            <a:chExt cx="709853" cy="71782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723B73A-95F9-0E55-DD6C-C007FCF33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303" l="654" r="48693">
                          <a14:foregroundMark x1="10784" y1="18182" x2="7190" y2="50303"/>
                          <a14:foregroundMark x1="7190" y1="50303" x2="7843" y2="59394"/>
                          <a14:foregroundMark x1="3922" y1="53939" x2="7843" y2="71515"/>
                          <a14:foregroundMark x1="7516" y1="73333" x2="11765" y2="81212"/>
                          <a14:foregroundMark x1="4248" y1="63030" x2="3595" y2="35152"/>
                          <a14:foregroundMark x1="2614" y1="53333" x2="2614" y2="53333"/>
                          <a14:foregroundMark x1="2941" y1="33939" x2="2941" y2="33939"/>
                          <a14:foregroundMark x1="5556" y1="24242" x2="5556" y2="24242"/>
                          <a14:foregroundMark x1="8824" y1="17576" x2="8824" y2="17576"/>
                          <a14:foregroundMark x1="15033" y1="9697" x2="15033" y2="9697"/>
                          <a14:foregroundMark x1="18627" y1="6061" x2="18627" y2="6061"/>
                          <a14:foregroundMark x1="21895" y1="5455" x2="21895" y2="5455"/>
                          <a14:foregroundMark x1="24837" y1="6667" x2="38562" y2="26061"/>
                          <a14:foregroundMark x1="38562" y1="26061" x2="39542" y2="28485"/>
                          <a14:foregroundMark x1="41383" y1="43030" x2="42484" y2="61818"/>
                          <a14:foregroundMark x1="41276" y1="41212" x2="41383" y2="43030"/>
                          <a14:foregroundMark x1="40850" y1="33939" x2="41276" y2="41212"/>
                          <a14:foregroundMark x1="33333" y1="10303" x2="44118" y2="31515"/>
                          <a14:foregroundMark x1="29412" y1="4242" x2="29412" y2="4242"/>
                          <a14:foregroundMark x1="33333" y1="7879" x2="33333" y2="7879"/>
                          <a14:foregroundMark x1="35948" y1="10303" x2="35948" y2="10303"/>
                          <a14:foregroundMark x1="31373" y1="3636" x2="31373" y2="3636"/>
                          <a14:foregroundMark x1="34641" y1="7273" x2="34641" y2="7273"/>
                          <a14:foregroundMark x1="35948" y1="9091" x2="36601" y2="10303"/>
                          <a14:foregroundMark x1="39542" y1="13939" x2="39542" y2="13939"/>
                          <a14:foregroundMark x1="41503" y1="16364" x2="41503" y2="16364"/>
                          <a14:foregroundMark x1="40850" y1="13939" x2="40850" y2="13939"/>
                          <a14:foregroundMark x1="43791" y1="20606" x2="43791" y2="20606"/>
                          <a14:foregroundMark x1="45425" y1="24242" x2="45752" y2="24848"/>
                          <a14:foregroundMark x1="46078" y1="32121" x2="46078" y2="32121"/>
                          <a14:foregroundMark x1="46405" y1="36970" x2="46405" y2="36970"/>
                          <a14:foregroundMark x1="46732" y1="45455" x2="46732" y2="45455"/>
                          <a14:foregroundMark x1="47059" y1="36364" x2="47059" y2="36364"/>
                          <a14:foregroundMark x1="47386" y1="43030" x2="47386" y2="43636"/>
                          <a14:foregroundMark x1="47386" y1="42424" x2="47386" y2="43030"/>
                          <a14:foregroundMark x1="47386" y1="51515" x2="47386" y2="51515"/>
                          <a14:foregroundMark x1="48693" y1="41818" x2="48693" y2="41818"/>
                          <a14:foregroundMark x1="46405" y1="63636" x2="46405" y2="63636"/>
                          <a14:foregroundMark x1="39542" y1="78788" x2="39542" y2="78788"/>
                          <a14:foregroundMark x1="36601" y1="83030" x2="36601" y2="83636"/>
                          <a14:foregroundMark x1="33007" y1="86061" x2="29085" y2="86667"/>
                          <a14:foregroundMark x1="24837" y1="90909" x2="24837" y2="90909"/>
                          <a14:foregroundMark x1="654" y1="47273" x2="654" y2="47273"/>
                          <a14:backgroundMark x1="33660" y1="2424" x2="33660" y2="2424"/>
                          <a14:backgroundMark x1="30719" y1="1212" x2="30719" y2="1212"/>
                          <a14:backgroundMark x1="26471" y1="606" x2="26471" y2="606"/>
                          <a14:backgroundMark x1="19935" y1="1212" x2="19935" y2="1212"/>
                          <a14:backgroundMark x1="23203" y1="606" x2="23203" y2="606"/>
                          <a14:backgroundMark x1="25163" y1="606" x2="25163" y2="606"/>
                          <a14:backgroundMark x1="49673" y1="41212" x2="49673" y2="41212"/>
                          <a14:backgroundMark x1="50327" y1="43030" x2="50327" y2="43030"/>
                        </a14:backgroundRemoval>
                      </a14:imgEffect>
                    </a14:imgLayer>
                  </a14:imgProps>
                </a:ext>
              </a:extLst>
            </a:blip>
            <a:srcRect r="50000" b="6232"/>
            <a:stretch/>
          </p:blipFill>
          <p:spPr>
            <a:xfrm>
              <a:off x="2398523" y="4626994"/>
              <a:ext cx="709853" cy="717822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B823121-F5AB-FB6D-6484-4E88A6475DD3}"/>
                </a:ext>
              </a:extLst>
            </p:cNvPr>
            <p:cNvSpPr txBox="1"/>
            <p:nvPr/>
          </p:nvSpPr>
          <p:spPr>
            <a:xfrm>
              <a:off x="2428466" y="4711404"/>
              <a:ext cx="649966" cy="5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3600" b="1" i="0" u="none" strike="noStrike" kern="1200" cap="none" spc="0" normalizeH="0" baseline="0" noProof="0" dirty="0">
                  <a:ln>
                    <a:solidFill>
                      <a:srgbClr val="004230">
                        <a:lumMod val="5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</a:t>
              </a: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F82C2B74-9228-6C80-10A3-A587CA93D3EB}"/>
              </a:ext>
            </a:extLst>
          </p:cNvPr>
          <p:cNvSpPr txBox="1"/>
          <p:nvPr/>
        </p:nvSpPr>
        <p:spPr>
          <a:xfrm>
            <a:off x="8687346" y="3252057"/>
            <a:ext cx="217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>
                <a:ln>
                  <a:solidFill>
                    <a:srgbClr val="D6D8D9">
                      <a:lumMod val="75000"/>
                    </a:srgbClr>
                  </a:solidFill>
                </a:ln>
                <a:solidFill>
                  <a:srgbClr val="D6D8D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Sortie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51CD50A-1DF7-B130-25DF-CA7FB7EC12BE}"/>
              </a:ext>
            </a:extLst>
          </p:cNvPr>
          <p:cNvCxnSpPr>
            <a:stCxn id="44" idx="2"/>
          </p:cNvCxnSpPr>
          <p:nvPr/>
        </p:nvCxnSpPr>
        <p:spPr>
          <a:xfrm flipH="1">
            <a:off x="5375920" y="3805132"/>
            <a:ext cx="669998" cy="692793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41EAACF1-86E5-64E5-EF31-E3C068B0BD6E}"/>
              </a:ext>
            </a:extLst>
          </p:cNvPr>
          <p:cNvCxnSpPr>
            <a:cxnSpLocks/>
          </p:cNvCxnSpPr>
          <p:nvPr/>
        </p:nvCxnSpPr>
        <p:spPr>
          <a:xfrm flipH="1">
            <a:off x="5537318" y="3696988"/>
            <a:ext cx="3721910" cy="844678"/>
          </a:xfrm>
          <a:prstGeom prst="straightConnector1">
            <a:avLst/>
          </a:prstGeom>
          <a:ln w="57150">
            <a:solidFill>
              <a:schemeClr val="accent5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6AA89495-2804-DDC4-ABD4-3112C68F8F16}"/>
              </a:ext>
            </a:extLst>
          </p:cNvPr>
          <p:cNvSpPr txBox="1"/>
          <p:nvPr/>
        </p:nvSpPr>
        <p:spPr>
          <a:xfrm>
            <a:off x="638244" y="1044330"/>
            <a:ext cx="431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Années d’assurance: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D27704B-69EB-960E-CA06-3C4D49BCCF29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D66EABA-63BF-5103-4684-9B4D04BE44CE}"/>
              </a:ext>
            </a:extLst>
          </p:cNvPr>
          <p:cNvCxnSpPr>
            <a:cxnSpLocks/>
          </p:cNvCxnSpPr>
          <p:nvPr/>
        </p:nvCxnSpPr>
        <p:spPr>
          <a:xfrm>
            <a:off x="5948533" y="3062029"/>
            <a:ext cx="3840887" cy="0"/>
          </a:xfrm>
          <a:prstGeom prst="line">
            <a:avLst/>
          </a:prstGeom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5C073AD1-54C1-F313-E2FF-7772D05486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9837"/>
          <a:stretch/>
        </p:blipFill>
        <p:spPr>
          <a:xfrm>
            <a:off x="9462395" y="2217580"/>
            <a:ext cx="997300" cy="921349"/>
          </a:xfrm>
          <a:prstGeom prst="flowChartConnecto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74865ED-5AF1-AAB6-8679-7F01EE2A2234}"/>
              </a:ext>
            </a:extLst>
          </p:cNvPr>
          <p:cNvSpPr txBox="1"/>
          <p:nvPr/>
        </p:nvSpPr>
        <p:spPr>
          <a:xfrm>
            <a:off x="9259228" y="1742770"/>
            <a:ext cx="144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solidFill>
                    <a:srgbClr val="D6D8D9">
                      <a:lumMod val="75000"/>
                    </a:srgbClr>
                  </a:solidFill>
                </a:ln>
                <a:solidFill>
                  <a:srgbClr val="D6D8D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 ans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F549B5A-3AB2-14FD-B2B6-BA5ADC5CA3F2}"/>
              </a:ext>
            </a:extLst>
          </p:cNvPr>
          <p:cNvSpPr txBox="1"/>
          <p:nvPr/>
        </p:nvSpPr>
        <p:spPr>
          <a:xfrm>
            <a:off x="5257247" y="1658909"/>
            <a:ext cx="138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i="0" u="none" strike="noStrike" kern="1200" cap="none" spc="0" normalizeH="0" baseline="0" noProof="0" dirty="0">
                <a:ln>
                  <a:solidFill>
                    <a:srgbClr val="004230">
                      <a:lumMod val="75000"/>
                    </a:srgbClr>
                  </a:solidFill>
                </a:ln>
                <a:solidFill>
                  <a:srgbClr val="0042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 ans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0EE9B-786C-190B-BF2A-98878CAC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63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36406CA-6929-4BB5-9B03-32830A777A95}"/>
              </a:ext>
            </a:extLst>
          </p:cNvPr>
          <p:cNvGrpSpPr/>
          <p:nvPr/>
        </p:nvGrpSpPr>
        <p:grpSpPr>
          <a:xfrm>
            <a:off x="3764566" y="3751095"/>
            <a:ext cx="953870" cy="1152128"/>
            <a:chOff x="395536" y="3068960"/>
            <a:chExt cx="1445071" cy="144507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8E0BA94-3F2C-47D1-BECF-1045548E3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00" b="89778" l="9778" r="90667">
                          <a14:foregroundMark x1="16444" y1="17333" x2="84444" y2="20000"/>
                          <a14:foregroundMark x1="16000" y1="10222" x2="84889" y2="11556"/>
                          <a14:foregroundMark x1="74667" y1="8889" x2="74667" y2="8889"/>
                          <a14:foregroundMark x1="75111" y1="8889" x2="75111" y2="8889"/>
                          <a14:foregroundMark x1="64444" y1="8444" x2="64444" y2="8444"/>
                          <a14:foregroundMark x1="90667" y1="64889" x2="90667" y2="64889"/>
                          <a14:foregroundMark x1="90667" y1="74667" x2="90667" y2="74667"/>
                          <a14:foregroundMark x1="90222" y1="81778" x2="90222" y2="81778"/>
                          <a14:foregroundMark x1="87111" y1="86222" x2="87111" y2="86222"/>
                          <a14:foregroundMark x1="84000" y1="88444" x2="81333" y2="89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536" y="3068960"/>
              <a:ext cx="1445071" cy="144507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79F82DD-54BD-4E4C-910C-65C2DD6B2B87}"/>
                </a:ext>
              </a:extLst>
            </p:cNvPr>
            <p:cNvSpPr txBox="1"/>
            <p:nvPr/>
          </p:nvSpPr>
          <p:spPr>
            <a:xfrm>
              <a:off x="481105" y="3552003"/>
              <a:ext cx="1224134" cy="65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23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2E988B2-65F1-42BD-829F-EDF3FB10122E}"/>
              </a:ext>
            </a:extLst>
          </p:cNvPr>
          <p:cNvSpPr txBox="1"/>
          <p:nvPr/>
        </p:nvSpPr>
        <p:spPr>
          <a:xfrm>
            <a:off x="1847528" y="401245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1,50 %</a:t>
            </a:r>
          </a:p>
        </p:txBody>
      </p:sp>
      <p:sp>
        <p:nvSpPr>
          <p:cNvPr id="18" name="Signe de multiplication 17">
            <a:extLst>
              <a:ext uri="{FF2B5EF4-FFF2-40B4-BE49-F238E27FC236}">
                <a16:creationId xmlns:a16="http://schemas.microsoft.com/office/drawing/2014/main" id="{16A96851-6E77-453C-ACB9-F67284F98AE8}"/>
              </a:ext>
            </a:extLst>
          </p:cNvPr>
          <p:cNvSpPr/>
          <p:nvPr/>
        </p:nvSpPr>
        <p:spPr>
          <a:xfrm>
            <a:off x="3178552" y="3972666"/>
            <a:ext cx="469176" cy="692317"/>
          </a:xfrm>
          <a:prstGeom prst="mathMultiply">
            <a:avLst>
              <a:gd name="adj1" fmla="val 1543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DD7CB53-298E-4A77-B4F0-D6D0A707F64C}"/>
              </a:ext>
            </a:extLst>
          </p:cNvPr>
          <p:cNvSpPr txBox="1"/>
          <p:nvPr/>
        </p:nvSpPr>
        <p:spPr>
          <a:xfrm>
            <a:off x="2182660" y="2273297"/>
            <a:ext cx="28546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 w="10160">
                  <a:solidFill>
                    <a:srgbClr val="D6D8D9">
                      <a:lumMod val="75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Pourcentage</a:t>
            </a:r>
          </a:p>
        </p:txBody>
      </p: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8CA8ABCF-CA5A-4B66-8810-5F3CC1DF7C23}"/>
              </a:ext>
            </a:extLst>
          </p:cNvPr>
          <p:cNvSpPr/>
          <p:nvPr/>
        </p:nvSpPr>
        <p:spPr>
          <a:xfrm>
            <a:off x="6689803" y="3972665"/>
            <a:ext cx="478310" cy="692317"/>
          </a:xfrm>
          <a:prstGeom prst="mathMultiply">
            <a:avLst>
              <a:gd name="adj1" fmla="val 1543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F466A5-D840-4806-A7CA-96215AE3A609}"/>
              </a:ext>
            </a:extLst>
          </p:cNvPr>
          <p:cNvSpPr txBox="1"/>
          <p:nvPr/>
        </p:nvSpPr>
        <p:spPr>
          <a:xfrm>
            <a:off x="6931586" y="4008300"/>
            <a:ext cx="1649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 w="10160">
                  <a:solidFill>
                    <a:srgbClr val="004230">
                      <a:lumMod val="50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TMA</a:t>
            </a:r>
          </a:p>
        </p:txBody>
      </p:sp>
      <p:sp>
        <p:nvSpPr>
          <p:cNvPr id="21" name="Signe de multiplication 20">
            <a:extLst>
              <a:ext uri="{FF2B5EF4-FFF2-40B4-BE49-F238E27FC236}">
                <a16:creationId xmlns:a16="http://schemas.microsoft.com/office/drawing/2014/main" id="{19D60EE5-21CF-41CF-9D79-59D949EA86D2}"/>
              </a:ext>
            </a:extLst>
          </p:cNvPr>
          <p:cNvSpPr/>
          <p:nvPr/>
        </p:nvSpPr>
        <p:spPr>
          <a:xfrm>
            <a:off x="4799856" y="3972666"/>
            <a:ext cx="469176" cy="692317"/>
          </a:xfrm>
          <a:prstGeom prst="mathMultiply">
            <a:avLst>
              <a:gd name="adj1" fmla="val 1543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Est égal à 21">
            <a:extLst>
              <a:ext uri="{FF2B5EF4-FFF2-40B4-BE49-F238E27FC236}">
                <a16:creationId xmlns:a16="http://schemas.microsoft.com/office/drawing/2014/main" id="{F89D569D-A582-4553-AA35-153BB7113555}"/>
              </a:ext>
            </a:extLst>
          </p:cNvPr>
          <p:cNvSpPr/>
          <p:nvPr/>
        </p:nvSpPr>
        <p:spPr>
          <a:xfrm>
            <a:off x="8365376" y="4118443"/>
            <a:ext cx="625568" cy="417432"/>
          </a:xfrm>
          <a:prstGeom prst="mathEqua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8C1DD85-B77D-4E80-8C56-9D40DC63D833}"/>
              </a:ext>
            </a:extLst>
          </p:cNvPr>
          <p:cNvSpPr txBox="1"/>
          <p:nvPr/>
        </p:nvSpPr>
        <p:spPr>
          <a:xfrm>
            <a:off x="4965264" y="2273297"/>
            <a:ext cx="46275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 w="10160">
                  <a:solidFill>
                    <a:srgbClr val="D6D8D9">
                      <a:lumMod val="75000"/>
                    </a:srgbClr>
                  </a:solidFill>
                  <a:prstDash val="solid"/>
                </a:ln>
                <a:solidFill>
                  <a:srgbClr val="04A34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dernier salaire assuré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CEE2D1-6D5A-29CA-9A54-627F49FF1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74" y="3472594"/>
            <a:ext cx="797002" cy="1656184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id="{98E540B1-12F4-C7F6-72F4-B3FECC3ACABA}"/>
              </a:ext>
            </a:extLst>
          </p:cNvPr>
          <p:cNvSpPr/>
          <p:nvPr/>
        </p:nvSpPr>
        <p:spPr>
          <a:xfrm>
            <a:off x="4841006" y="2232025"/>
            <a:ext cx="469176" cy="692317"/>
          </a:xfrm>
          <a:prstGeom prst="mathMultiply">
            <a:avLst>
              <a:gd name="adj1" fmla="val 1543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1D3E1D-226F-1A79-1401-D370FF6A5254}"/>
              </a:ext>
            </a:extLst>
          </p:cNvPr>
          <p:cNvSpPr txBox="1"/>
          <p:nvPr/>
        </p:nvSpPr>
        <p:spPr>
          <a:xfrm>
            <a:off x="623888" y="1203325"/>
            <a:ext cx="4686293" cy="540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Rente: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1112B3-7A9C-FFAF-7094-668E0926E6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64714" y="3691011"/>
            <a:ext cx="856269" cy="107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BAEEE37-9BD6-4995-9D59-8F5818AF0BD7}"/>
              </a:ext>
            </a:extLst>
          </p:cNvPr>
          <p:cNvSpPr txBox="1"/>
          <p:nvPr/>
        </p:nvSpPr>
        <p:spPr>
          <a:xfrm>
            <a:off x="8823183" y="3977975"/>
            <a:ext cx="1649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 w="10160">
                  <a:solidFill>
                    <a:srgbClr val="D6D8D9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RENTE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DA59D6C-2B83-1863-B723-B99D1D12A276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2A28BB-9B48-4579-9514-E9D9BD0B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49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35" grpId="0"/>
      <p:bldP spid="14" grpId="0" animBg="1"/>
      <p:bldP spid="15" grpId="0"/>
      <p:bldP spid="21" grpId="0" animBg="1"/>
      <p:bldP spid="22" grpId="0" animBg="1"/>
      <p:bldP spid="36" grpId="0"/>
      <p:bldP spid="7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6998CD07-23E0-AF82-96B5-8042A963DDF5}"/>
              </a:ext>
            </a:extLst>
          </p:cNvPr>
          <p:cNvGrpSpPr/>
          <p:nvPr/>
        </p:nvGrpSpPr>
        <p:grpSpPr>
          <a:xfrm>
            <a:off x="2741355" y="1789410"/>
            <a:ext cx="7001113" cy="4663844"/>
            <a:chOff x="1243295" y="1573468"/>
            <a:chExt cx="7001113" cy="466384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C18487-D6B4-51CA-25E1-854C2C30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3295" y="1573468"/>
              <a:ext cx="6657409" cy="466384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92371BD-9AC9-F6F6-BDB9-3390FD6114A4}"/>
                </a:ext>
              </a:extLst>
            </p:cNvPr>
            <p:cNvSpPr txBox="1"/>
            <p:nvPr/>
          </p:nvSpPr>
          <p:spPr>
            <a:xfrm>
              <a:off x="1331640" y="2935523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463ED40-0789-2BCB-512D-4F454A9A67E8}"/>
                </a:ext>
              </a:extLst>
            </p:cNvPr>
            <p:cNvSpPr txBox="1"/>
            <p:nvPr/>
          </p:nvSpPr>
          <p:spPr>
            <a:xfrm>
              <a:off x="2411760" y="3770517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4CB58DA-B45E-39F7-3987-366BC9EE7059}"/>
                </a:ext>
              </a:extLst>
            </p:cNvPr>
            <p:cNvSpPr txBox="1"/>
            <p:nvPr/>
          </p:nvSpPr>
          <p:spPr>
            <a:xfrm>
              <a:off x="3054922" y="2523531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779DB07-08CF-B89D-2FEF-1A3A841094F0}"/>
                </a:ext>
              </a:extLst>
            </p:cNvPr>
            <p:cNvSpPr txBox="1"/>
            <p:nvPr/>
          </p:nvSpPr>
          <p:spPr>
            <a:xfrm>
              <a:off x="5390801" y="2142105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109354C-8EDB-0DA1-ECD4-5B5AB68A4D24}"/>
                </a:ext>
              </a:extLst>
            </p:cNvPr>
            <p:cNvSpPr txBox="1"/>
            <p:nvPr/>
          </p:nvSpPr>
          <p:spPr>
            <a:xfrm>
              <a:off x="3851920" y="4077072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A4C5C3-B38F-3885-1A30-F5778EA484DC}"/>
                </a:ext>
              </a:extLst>
            </p:cNvPr>
            <p:cNvSpPr txBox="1"/>
            <p:nvPr/>
          </p:nvSpPr>
          <p:spPr>
            <a:xfrm>
              <a:off x="6625823" y="3075057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9A0EE8C-DB0F-E633-0B85-A2D56FFD00DA}"/>
                </a:ext>
              </a:extLst>
            </p:cNvPr>
            <p:cNvSpPr txBox="1"/>
            <p:nvPr/>
          </p:nvSpPr>
          <p:spPr>
            <a:xfrm>
              <a:off x="7092280" y="3954276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Tx</a:t>
              </a: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50%</a:t>
              </a:r>
              <a:endPara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15F6E30-208C-4C97-BBE2-33EAA41F7B9E}"/>
              </a:ext>
            </a:extLst>
          </p:cNvPr>
          <p:cNvSpPr txBox="1"/>
          <p:nvPr/>
        </p:nvSpPr>
        <p:spPr>
          <a:xfrm>
            <a:off x="9398762" y="3042855"/>
            <a:ext cx="1763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TMA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1ACCE51-A21A-48F5-6F2F-06EF2131368F}"/>
              </a:ext>
            </a:extLst>
          </p:cNvPr>
          <p:cNvSpPr txBox="1"/>
          <p:nvPr/>
        </p:nvSpPr>
        <p:spPr>
          <a:xfrm>
            <a:off x="479377" y="95807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du Taux moyen d’activité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775E99-3761-C0A0-9192-A05ABB2A3148}"/>
              </a:ext>
            </a:extLst>
          </p:cNvPr>
          <p:cNvSpPr txBox="1"/>
          <p:nvPr/>
        </p:nvSpPr>
        <p:spPr>
          <a:xfrm>
            <a:off x="9950474" y="3028890"/>
            <a:ext cx="1763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 89%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B067B73E-1C4A-301C-0EFF-6768610A7B3D}"/>
              </a:ext>
            </a:extLst>
          </p:cNvPr>
          <p:cNvSpPr/>
          <p:nvPr/>
        </p:nvSpPr>
        <p:spPr>
          <a:xfrm>
            <a:off x="2872181" y="3194348"/>
            <a:ext cx="6395755" cy="762000"/>
          </a:xfrm>
          <a:custGeom>
            <a:avLst/>
            <a:gdLst>
              <a:gd name="connsiteX0" fmla="*/ 0 w 6134100"/>
              <a:gd name="connsiteY0" fmla="*/ 762000 h 762000"/>
              <a:gd name="connsiteX1" fmla="*/ 431800 w 6134100"/>
              <a:gd name="connsiteY1" fmla="*/ 704850 h 762000"/>
              <a:gd name="connsiteX2" fmla="*/ 736600 w 6134100"/>
              <a:gd name="connsiteY2" fmla="*/ 654050 h 762000"/>
              <a:gd name="connsiteX3" fmla="*/ 1035050 w 6134100"/>
              <a:gd name="connsiteY3" fmla="*/ 596900 h 762000"/>
              <a:gd name="connsiteX4" fmla="*/ 1257300 w 6134100"/>
              <a:gd name="connsiteY4" fmla="*/ 609600 h 762000"/>
              <a:gd name="connsiteX5" fmla="*/ 1574800 w 6134100"/>
              <a:gd name="connsiteY5" fmla="*/ 596900 h 762000"/>
              <a:gd name="connsiteX6" fmla="*/ 1720850 w 6134100"/>
              <a:gd name="connsiteY6" fmla="*/ 571500 h 762000"/>
              <a:gd name="connsiteX7" fmla="*/ 2470150 w 6134100"/>
              <a:gd name="connsiteY7" fmla="*/ 330200 h 762000"/>
              <a:gd name="connsiteX8" fmla="*/ 2927350 w 6134100"/>
              <a:gd name="connsiteY8" fmla="*/ 431800 h 762000"/>
              <a:gd name="connsiteX9" fmla="*/ 5511800 w 6134100"/>
              <a:gd name="connsiteY9" fmla="*/ 0 h 762000"/>
              <a:gd name="connsiteX10" fmla="*/ 6134100 w 6134100"/>
              <a:gd name="connsiteY10" fmla="*/ 1397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34100" h="762000">
                <a:moveTo>
                  <a:pt x="0" y="762000"/>
                </a:moveTo>
                <a:lnTo>
                  <a:pt x="431800" y="704850"/>
                </a:lnTo>
                <a:lnTo>
                  <a:pt x="736600" y="654050"/>
                </a:lnTo>
                <a:lnTo>
                  <a:pt x="1035050" y="596900"/>
                </a:lnTo>
                <a:lnTo>
                  <a:pt x="1257300" y="609600"/>
                </a:lnTo>
                <a:lnTo>
                  <a:pt x="1574800" y="596900"/>
                </a:lnTo>
                <a:lnTo>
                  <a:pt x="1720850" y="571500"/>
                </a:lnTo>
                <a:lnTo>
                  <a:pt x="2470150" y="330200"/>
                </a:lnTo>
                <a:lnTo>
                  <a:pt x="2927350" y="431800"/>
                </a:lnTo>
                <a:lnTo>
                  <a:pt x="5511800" y="0"/>
                </a:lnTo>
                <a:lnTo>
                  <a:pt x="6134100" y="139700"/>
                </a:lnTo>
              </a:path>
            </a:pathLst>
          </a:custGeom>
          <a:noFill/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1200" cap="none" spc="0" normalizeH="0" baseline="0" noProof="0">
              <a:ln w="10160">
                <a:solidFill>
                  <a:srgbClr val="D6D8D9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2985A95-AC81-CF30-1A77-53C5682408CB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7F9B03-2374-00DE-D95F-8E79D150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07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9CB1-E3C3-D024-C9CB-EA6C4A6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0DAE5-58CC-4107-1C7F-0515890C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Retraite CPEG – prestations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F65318-690C-26CD-90EB-9AB1D1BD9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4494" y="1203325"/>
            <a:ext cx="7375842" cy="4647426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357188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Rente de retraite 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Soit anticipée dès 58 ans</a:t>
            </a:r>
          </a:p>
          <a:p>
            <a:pPr marL="1163638" lvl="4" indent="-358775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2"/>
                </a:solidFill>
              </a:rPr>
              <a:t>Totale ou partielle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Soit à l’âge terme (62 ou 65 ans selon le plan)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Soit ajournée (au-delà de 65 ans)</a:t>
            </a:r>
          </a:p>
          <a:p>
            <a:pPr marL="360363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Retrait du capital </a:t>
            </a:r>
          </a:p>
          <a:p>
            <a:pPr marL="360363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Prestations en cas de décès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49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BF147D-92EC-41A7-A5F9-29E12580C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02"/>
          <a:stretch/>
        </p:blipFill>
        <p:spPr>
          <a:xfrm>
            <a:off x="2037218" y="2024062"/>
            <a:ext cx="3770751" cy="32051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48FBCD-1DDE-4B35-BE6E-0EE6D396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5" y="1268761"/>
            <a:ext cx="1908731" cy="64695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8976666-DD14-432A-A51E-494A89FFEFB0}"/>
              </a:ext>
            </a:extLst>
          </p:cNvPr>
          <p:cNvCxnSpPr>
            <a:cxnSpLocks/>
          </p:cNvCxnSpPr>
          <p:nvPr/>
        </p:nvCxnSpPr>
        <p:spPr>
          <a:xfrm>
            <a:off x="4439816" y="1704208"/>
            <a:ext cx="0" cy="31985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BC3807B0-B6E3-4E9B-9416-43C668DC0E04}"/>
              </a:ext>
            </a:extLst>
          </p:cNvPr>
          <p:cNvSpPr/>
          <p:nvPr/>
        </p:nvSpPr>
        <p:spPr>
          <a:xfrm>
            <a:off x="4343424" y="5256222"/>
            <a:ext cx="1104504" cy="333018"/>
          </a:xfrm>
          <a:custGeom>
            <a:avLst/>
            <a:gdLst>
              <a:gd name="connsiteX0" fmla="*/ 0 w 723900"/>
              <a:gd name="connsiteY0" fmla="*/ 0 h 220980"/>
              <a:gd name="connsiteX1" fmla="*/ 3810 w 723900"/>
              <a:gd name="connsiteY1" fmla="*/ 220980 h 220980"/>
              <a:gd name="connsiteX2" fmla="*/ 723900 w 723900"/>
              <a:gd name="connsiteY2" fmla="*/ 220980 h 220980"/>
              <a:gd name="connsiteX3" fmla="*/ 720090 w 723900"/>
              <a:gd name="connsiteY3" fmla="*/ 762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220980">
                <a:moveTo>
                  <a:pt x="0" y="0"/>
                </a:moveTo>
                <a:lnTo>
                  <a:pt x="3810" y="220980"/>
                </a:lnTo>
                <a:lnTo>
                  <a:pt x="723900" y="220980"/>
                </a:lnTo>
                <a:lnTo>
                  <a:pt x="720090" y="7620"/>
                </a:ln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F91383-8010-4BFF-A1C5-0CD93DCE770E}"/>
              </a:ext>
            </a:extLst>
          </p:cNvPr>
          <p:cNvSpPr txBox="1"/>
          <p:nvPr/>
        </p:nvSpPr>
        <p:spPr>
          <a:xfrm>
            <a:off x="4306394" y="521183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1.5%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B5F3F21-A31D-4E05-52CB-3A25106B964D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234E7-9556-EB20-98E5-7D431A219258}"/>
              </a:ext>
            </a:extLst>
          </p:cNvPr>
          <p:cNvSpPr txBox="1"/>
          <p:nvPr/>
        </p:nvSpPr>
        <p:spPr>
          <a:xfrm>
            <a:off x="624993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anticipée: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52A785-B840-6832-5BF1-17D511D1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20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BF147D-92EC-41A7-A5F9-29E12580C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43"/>
          <a:stretch/>
        </p:blipFill>
        <p:spPr>
          <a:xfrm>
            <a:off x="2037217" y="2024062"/>
            <a:ext cx="6068558" cy="3205138"/>
          </a:xfrm>
          <a:prstGeom prst="rect">
            <a:avLst/>
          </a:prstGeom>
        </p:spPr>
      </p:pic>
      <p:sp>
        <p:nvSpPr>
          <p:cNvPr id="94" name="Organigramme : Préparation 93">
            <a:extLst>
              <a:ext uri="{FF2B5EF4-FFF2-40B4-BE49-F238E27FC236}">
                <a16:creationId xmlns:a16="http://schemas.microsoft.com/office/drawing/2014/main" id="{516D1063-6244-4617-AAF9-90B973FC49B4}"/>
              </a:ext>
            </a:extLst>
          </p:cNvPr>
          <p:cNvSpPr/>
          <p:nvPr/>
        </p:nvSpPr>
        <p:spPr>
          <a:xfrm>
            <a:off x="6209811" y="1556793"/>
            <a:ext cx="1584176" cy="364685"/>
          </a:xfrm>
          <a:prstGeom prst="flowChartPrepa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2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Plan Standard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48FBCD-1DDE-4B35-BE6E-0EE6D396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5" y="1341890"/>
            <a:ext cx="1692975" cy="573821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8976666-DD14-432A-A51E-494A89FFEFB0}"/>
              </a:ext>
            </a:extLst>
          </p:cNvPr>
          <p:cNvCxnSpPr>
            <a:cxnSpLocks/>
          </p:cNvCxnSpPr>
          <p:nvPr/>
        </p:nvCxnSpPr>
        <p:spPr>
          <a:xfrm>
            <a:off x="4343425" y="1704208"/>
            <a:ext cx="0" cy="31985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BC3807B0-B6E3-4E9B-9416-43C668DC0E04}"/>
              </a:ext>
            </a:extLst>
          </p:cNvPr>
          <p:cNvSpPr/>
          <p:nvPr/>
        </p:nvSpPr>
        <p:spPr>
          <a:xfrm>
            <a:off x="4343424" y="5256222"/>
            <a:ext cx="1104504" cy="333018"/>
          </a:xfrm>
          <a:custGeom>
            <a:avLst/>
            <a:gdLst>
              <a:gd name="connsiteX0" fmla="*/ 0 w 723900"/>
              <a:gd name="connsiteY0" fmla="*/ 0 h 220980"/>
              <a:gd name="connsiteX1" fmla="*/ 3810 w 723900"/>
              <a:gd name="connsiteY1" fmla="*/ 220980 h 220980"/>
              <a:gd name="connsiteX2" fmla="*/ 723900 w 723900"/>
              <a:gd name="connsiteY2" fmla="*/ 220980 h 220980"/>
              <a:gd name="connsiteX3" fmla="*/ 720090 w 723900"/>
              <a:gd name="connsiteY3" fmla="*/ 762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220980">
                <a:moveTo>
                  <a:pt x="0" y="0"/>
                </a:moveTo>
                <a:lnTo>
                  <a:pt x="3810" y="220980"/>
                </a:lnTo>
                <a:lnTo>
                  <a:pt x="723900" y="220980"/>
                </a:lnTo>
                <a:lnTo>
                  <a:pt x="720090" y="7620"/>
                </a:ln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F91383-8010-4BFF-A1C5-0CD93DCE770E}"/>
              </a:ext>
            </a:extLst>
          </p:cNvPr>
          <p:cNvSpPr txBox="1"/>
          <p:nvPr/>
        </p:nvSpPr>
        <p:spPr>
          <a:xfrm>
            <a:off x="4306394" y="521183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1.5%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CD658B4-2515-89DF-D70C-3D7EBFBCE92E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64C88-8FFB-0669-6BCE-D75575BBD279}"/>
              </a:ext>
            </a:extLst>
          </p:cNvPr>
          <p:cNvSpPr txBox="1"/>
          <p:nvPr/>
        </p:nvSpPr>
        <p:spPr>
          <a:xfrm>
            <a:off x="624993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anticipée: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494D5-0E36-60B4-2039-CD3E650D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6875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1BCEF-F9E2-8884-1442-B8027388F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56F5B19-6E8B-BCE0-559C-B4A038C98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43"/>
          <a:stretch/>
        </p:blipFill>
        <p:spPr>
          <a:xfrm>
            <a:off x="2037217" y="2024062"/>
            <a:ext cx="6068558" cy="3205138"/>
          </a:xfrm>
          <a:prstGeom prst="rect">
            <a:avLst/>
          </a:prstGeom>
        </p:spPr>
      </p:pic>
      <p:sp>
        <p:nvSpPr>
          <p:cNvPr id="94" name="Organigramme : Préparation 93">
            <a:extLst>
              <a:ext uri="{FF2B5EF4-FFF2-40B4-BE49-F238E27FC236}">
                <a16:creationId xmlns:a16="http://schemas.microsoft.com/office/drawing/2014/main" id="{85BC54F2-7B54-4B8F-221F-B7B09341C568}"/>
              </a:ext>
            </a:extLst>
          </p:cNvPr>
          <p:cNvSpPr/>
          <p:nvPr/>
        </p:nvSpPr>
        <p:spPr>
          <a:xfrm>
            <a:off x="6209811" y="1556793"/>
            <a:ext cx="1584176" cy="364685"/>
          </a:xfrm>
          <a:prstGeom prst="flowChartPrepa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2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Plan Standard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BB558C-9009-42D4-1035-02E15020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5" y="1341890"/>
            <a:ext cx="1692975" cy="573821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250D640-414B-47C0-FC3D-6471CE684D44}"/>
              </a:ext>
            </a:extLst>
          </p:cNvPr>
          <p:cNvCxnSpPr>
            <a:cxnSpLocks/>
          </p:cNvCxnSpPr>
          <p:nvPr/>
        </p:nvCxnSpPr>
        <p:spPr>
          <a:xfrm>
            <a:off x="4343425" y="1704208"/>
            <a:ext cx="0" cy="31985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422522B2-BDB0-C7CE-EB9A-36077D52754B}"/>
              </a:ext>
            </a:extLst>
          </p:cNvPr>
          <p:cNvSpPr/>
          <p:nvPr/>
        </p:nvSpPr>
        <p:spPr>
          <a:xfrm>
            <a:off x="4343424" y="5256222"/>
            <a:ext cx="1104504" cy="333018"/>
          </a:xfrm>
          <a:custGeom>
            <a:avLst/>
            <a:gdLst>
              <a:gd name="connsiteX0" fmla="*/ 0 w 723900"/>
              <a:gd name="connsiteY0" fmla="*/ 0 h 220980"/>
              <a:gd name="connsiteX1" fmla="*/ 3810 w 723900"/>
              <a:gd name="connsiteY1" fmla="*/ 220980 h 220980"/>
              <a:gd name="connsiteX2" fmla="*/ 723900 w 723900"/>
              <a:gd name="connsiteY2" fmla="*/ 220980 h 220980"/>
              <a:gd name="connsiteX3" fmla="*/ 720090 w 723900"/>
              <a:gd name="connsiteY3" fmla="*/ 762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220980">
                <a:moveTo>
                  <a:pt x="0" y="0"/>
                </a:moveTo>
                <a:lnTo>
                  <a:pt x="3810" y="220980"/>
                </a:lnTo>
                <a:lnTo>
                  <a:pt x="723900" y="220980"/>
                </a:lnTo>
                <a:lnTo>
                  <a:pt x="720090" y="7620"/>
                </a:ln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FA58B6-E6B5-C6AE-459D-E290AB387202}"/>
              </a:ext>
            </a:extLst>
          </p:cNvPr>
          <p:cNvSpPr txBox="1"/>
          <p:nvPr/>
        </p:nvSpPr>
        <p:spPr>
          <a:xfrm>
            <a:off x="4306394" y="521183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1.5%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9E84470-05E2-92A4-BF71-BB5815A734D8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A832F5-0A45-16B2-D869-0A88193ECDD4}"/>
              </a:ext>
            </a:extLst>
          </p:cNvPr>
          <p:cNvSpPr txBox="1"/>
          <p:nvPr/>
        </p:nvSpPr>
        <p:spPr>
          <a:xfrm>
            <a:off x="624993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anticipée: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7E65F8-525C-D537-2687-CDEBC2D7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261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1ECB33-E128-ECB6-AAAA-E8EE03B4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400" y="6309320"/>
            <a:ext cx="3988800" cy="28786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9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Webinaire - préparation à la retraite</a:t>
            </a:r>
            <a:endParaRPr kumimoji="0" lang="fr-CH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DBC946BF-3FA6-6849-D163-014B12AA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10470"/>
            <a:ext cx="5523973" cy="724544"/>
          </a:xfrm>
        </p:spPr>
        <p:txBody>
          <a:bodyPr>
            <a:normAutofit/>
          </a:bodyPr>
          <a:lstStyle/>
          <a:p>
            <a:r>
              <a:rPr lang="fr-FR" sz="3200" cap="small" dirty="0"/>
              <a:t>Sommaire</a:t>
            </a:r>
            <a:endParaRPr lang="fr-FR" sz="2800" cap="small" dirty="0"/>
          </a:p>
        </p:txBody>
      </p:sp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C8809C9-E2E7-F467-2B43-069D1E3A2E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BDF252CD-DFF7-2F05-5EA9-D4BE08734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6096274" y="1073"/>
            <a:ext cx="6096000" cy="68580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0E8B4A0-004E-4768-1F31-7B28385610EC}"/>
              </a:ext>
            </a:extLst>
          </p:cNvPr>
          <p:cNvSpPr txBox="1">
            <a:spLocks/>
          </p:cNvSpPr>
          <p:nvPr/>
        </p:nvSpPr>
        <p:spPr>
          <a:xfrm>
            <a:off x="477838" y="735014"/>
            <a:ext cx="5306346" cy="50953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1" kern="1200" noProof="0" dirty="0" smtClean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1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0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dirty="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08000" marR="0" indent="-1800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432000" marR="0" indent="-1800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360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2880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576000" indent="-288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113" marR="0" lvl="2" indent="-342900" algn="l" defTabSz="6858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Introduction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Webinaires antérieurs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Système des trois piliers</a:t>
            </a:r>
            <a:endParaRPr kumimoji="0" lang="fr-CH" b="1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519113" marR="0" lvl="2" indent="-3429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Retraite CPEG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Principes généraux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Calcul d’une rente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Prestations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Combler d’éventuelles lacunes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Où trouver les informations sur le certificat d’assurance</a:t>
            </a:r>
          </a:p>
          <a:p>
            <a:pPr marL="900900" lvl="4" indent="-342900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accent2"/>
                </a:solidFill>
              </a:rPr>
              <a:t>Rentes-pont AVS</a:t>
            </a:r>
            <a:endParaRPr kumimoji="0" lang="fr-CH" b="1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519113" marR="0" lvl="2" indent="-3429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sz="1800" b="1" dirty="0">
                <a:solidFill>
                  <a:srgbClr val="04A345"/>
                </a:solidFill>
              </a:rPr>
              <a:t>Démarches administratives</a:t>
            </a:r>
          </a:p>
          <a:p>
            <a:pPr marL="519113" marR="0" lvl="2" indent="-3429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Conclusion</a:t>
            </a:r>
          </a:p>
          <a:p>
            <a:pPr marL="519113" marR="0" lvl="2" indent="-34290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sz="1800" b="1" dirty="0">
                <a:solidFill>
                  <a:srgbClr val="04A345"/>
                </a:solidFill>
              </a:rPr>
              <a:t>Où s’informer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04A345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04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BF147D-92EC-41A7-A5F9-29E12580C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217" y="2354797"/>
            <a:ext cx="8398548" cy="3205138"/>
          </a:xfrm>
          <a:prstGeom prst="rect">
            <a:avLst/>
          </a:prstGeom>
        </p:spPr>
      </p:pic>
      <p:sp>
        <p:nvSpPr>
          <p:cNvPr id="94" name="Organigramme : Préparation 93">
            <a:extLst>
              <a:ext uri="{FF2B5EF4-FFF2-40B4-BE49-F238E27FC236}">
                <a16:creationId xmlns:a16="http://schemas.microsoft.com/office/drawing/2014/main" id="{516D1063-6244-4617-AAF9-90B973FC49B4}"/>
              </a:ext>
            </a:extLst>
          </p:cNvPr>
          <p:cNvSpPr/>
          <p:nvPr/>
        </p:nvSpPr>
        <p:spPr>
          <a:xfrm>
            <a:off x="6209811" y="1887528"/>
            <a:ext cx="1584176" cy="364685"/>
          </a:xfrm>
          <a:prstGeom prst="flowChartPrepa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solidFill>
                    <a:srgbClr val="363636">
                      <a:lumMod val="75000"/>
                      <a:lumOff val="25000"/>
                    </a:srgbClr>
                  </a:solidFill>
                </a:ln>
                <a:solidFill>
                  <a:srgbClr val="363636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 Standard</a:t>
            </a:r>
          </a:p>
        </p:txBody>
      </p:sp>
      <p:sp>
        <p:nvSpPr>
          <p:cNvPr id="95" name="Organigramme : Préparation 94">
            <a:extLst>
              <a:ext uri="{FF2B5EF4-FFF2-40B4-BE49-F238E27FC236}">
                <a16:creationId xmlns:a16="http://schemas.microsoft.com/office/drawing/2014/main" id="{10C44BA1-7535-4F85-A09E-2E4B2927F326}"/>
              </a:ext>
            </a:extLst>
          </p:cNvPr>
          <p:cNvSpPr/>
          <p:nvPr/>
        </p:nvSpPr>
        <p:spPr>
          <a:xfrm>
            <a:off x="8658904" y="1881761"/>
            <a:ext cx="1584176" cy="364685"/>
          </a:xfrm>
          <a:prstGeom prst="flowChartPrepa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solidFill>
                    <a:srgbClr val="04A345"/>
                  </a:solidFill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 à Pénibilité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48FBCD-1DDE-4B35-BE6E-0EE6D396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5" y="1672625"/>
            <a:ext cx="1692975" cy="573821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8976666-DD14-432A-A51E-494A89FFEFB0}"/>
              </a:ext>
            </a:extLst>
          </p:cNvPr>
          <p:cNvCxnSpPr>
            <a:cxnSpLocks/>
          </p:cNvCxnSpPr>
          <p:nvPr/>
        </p:nvCxnSpPr>
        <p:spPr>
          <a:xfrm>
            <a:off x="4343425" y="2034943"/>
            <a:ext cx="0" cy="31985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BC3807B0-B6E3-4E9B-9416-43C668DC0E04}"/>
              </a:ext>
            </a:extLst>
          </p:cNvPr>
          <p:cNvSpPr/>
          <p:nvPr/>
        </p:nvSpPr>
        <p:spPr>
          <a:xfrm>
            <a:off x="4343424" y="5586957"/>
            <a:ext cx="1104504" cy="333018"/>
          </a:xfrm>
          <a:custGeom>
            <a:avLst/>
            <a:gdLst>
              <a:gd name="connsiteX0" fmla="*/ 0 w 723900"/>
              <a:gd name="connsiteY0" fmla="*/ 0 h 220980"/>
              <a:gd name="connsiteX1" fmla="*/ 3810 w 723900"/>
              <a:gd name="connsiteY1" fmla="*/ 220980 h 220980"/>
              <a:gd name="connsiteX2" fmla="*/ 723900 w 723900"/>
              <a:gd name="connsiteY2" fmla="*/ 220980 h 220980"/>
              <a:gd name="connsiteX3" fmla="*/ 720090 w 723900"/>
              <a:gd name="connsiteY3" fmla="*/ 762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220980">
                <a:moveTo>
                  <a:pt x="0" y="0"/>
                </a:moveTo>
                <a:lnTo>
                  <a:pt x="3810" y="220980"/>
                </a:lnTo>
                <a:lnTo>
                  <a:pt x="723900" y="220980"/>
                </a:lnTo>
                <a:lnTo>
                  <a:pt x="720090" y="7620"/>
                </a:ln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F91383-8010-4BFF-A1C5-0CD93DCE770E}"/>
              </a:ext>
            </a:extLst>
          </p:cNvPr>
          <p:cNvSpPr txBox="1"/>
          <p:nvPr/>
        </p:nvSpPr>
        <p:spPr>
          <a:xfrm>
            <a:off x="4247604" y="5549171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0423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1.5%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7B4999-B044-82C9-CEC7-C5E28264A05A}"/>
              </a:ext>
            </a:extLst>
          </p:cNvPr>
          <p:cNvSpPr txBox="1"/>
          <p:nvPr/>
        </p:nvSpPr>
        <p:spPr>
          <a:xfrm>
            <a:off x="624993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anticipée: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598D74F-981E-0DEE-69AE-56ADAEAAE162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6988C0-D34E-8510-17E6-72781C98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247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0C42A7-F4C3-0034-A9D0-8DF438542F90}"/>
              </a:ext>
            </a:extLst>
          </p:cNvPr>
          <p:cNvSpPr txBox="1"/>
          <p:nvPr/>
        </p:nvSpPr>
        <p:spPr>
          <a:xfrm>
            <a:off x="477838" y="73210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partielle: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A7F6A2B-E75C-21A8-076F-FDBD71A79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972" y="1558737"/>
            <a:ext cx="6657409" cy="4663844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7BC8F72-CE24-0415-7849-2A8F455F9DBF}"/>
              </a:ext>
            </a:extLst>
          </p:cNvPr>
          <p:cNvCxnSpPr/>
          <p:nvPr/>
        </p:nvCxnSpPr>
        <p:spPr>
          <a:xfrm>
            <a:off x="7176120" y="2852936"/>
            <a:ext cx="360040" cy="576064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EA6B487-A944-1B8C-66A3-A8C74F182C6E}"/>
              </a:ext>
            </a:extLst>
          </p:cNvPr>
          <p:cNvSpPr txBox="1"/>
          <p:nvPr/>
        </p:nvSpPr>
        <p:spPr>
          <a:xfrm>
            <a:off x="7710069" y="2474894"/>
            <a:ext cx="1641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cap="small" dirty="0">
                <a:ln w="127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≥ 20%</a:t>
            </a:r>
          </a:p>
          <a:p>
            <a:r>
              <a:rPr lang="fr-CH" sz="2800" b="1" cap="small" dirty="0">
                <a:ln w="127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≥ 58 ans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F9CE2B-A1B4-E120-3850-4BFA73FEAC2C}"/>
              </a:ext>
            </a:extLst>
          </p:cNvPr>
          <p:cNvSpPr txBox="1"/>
          <p:nvPr/>
        </p:nvSpPr>
        <p:spPr>
          <a:xfrm>
            <a:off x="6168009" y="3868102"/>
            <a:ext cx="2952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cap="small" dirty="0">
                <a:ln w="127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sym typeface="Symbol" panose="05050102010706020507" pitchFamily="18" charset="2"/>
              </a:rPr>
              <a:t></a:t>
            </a:r>
            <a:r>
              <a:rPr lang="fr-CH" sz="3200" b="1" cap="small" dirty="0">
                <a:ln w="127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 3 P</a:t>
            </a:r>
            <a:r>
              <a:rPr lang="fr-CH" sz="3200" b="1" dirty="0">
                <a:ln w="127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ossibilités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DBED59B-4AF0-A20B-DAC9-661CB4E8806E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BA552B9-D95B-1228-E4CA-2085EDCF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855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23888" y="1700858"/>
            <a:ext cx="11090275" cy="461665"/>
          </a:xfrm>
        </p:spPr>
        <p:txBody>
          <a:bodyPr wrap="square">
            <a:spAutoFit/>
          </a:bodyPr>
          <a:lstStyle/>
          <a:p>
            <a:r>
              <a:rPr lang="fr-CH" b="0" dirty="0"/>
              <a:t>Exemple : 100% de 25 à 59 ans puis 80% de 60 à 65 ans:  Salaire =&gt; CHF 100’000</a:t>
            </a: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>
          <a:xfrm>
            <a:off x="1050587" y="2704290"/>
            <a:ext cx="10663576" cy="41590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200" dirty="0">
                <a:solidFill>
                  <a:schemeClr val="tx1"/>
                </a:solidFill>
                <a:sym typeface="Symbol" panose="05050102010706020507" pitchFamily="18" charset="2"/>
              </a:rPr>
              <a:t>CHOIX 1 : Pas de prise de rente </a:t>
            </a:r>
          </a:p>
          <a:p>
            <a:pPr marL="1074738" indent="-342900">
              <a:buFont typeface="Symbol" panose="05050102010706020507" pitchFamily="18" charset="2"/>
              <a:buChar char="Þ"/>
            </a:pPr>
            <a:r>
              <a:rPr lang="fr-CH" sz="2200" dirty="0">
                <a:solidFill>
                  <a:srgbClr val="595959"/>
                </a:solidFill>
              </a:rPr>
              <a:t>Retraite à 65 ans</a:t>
            </a:r>
          </a:p>
          <a:p>
            <a:pPr marL="1074738">
              <a:spcBef>
                <a:spcPts val="600"/>
              </a:spcBef>
            </a:pPr>
            <a:r>
              <a:rPr lang="fr-CH" sz="2200" dirty="0">
                <a:solidFill>
                  <a:srgbClr val="C00000"/>
                </a:solidFill>
              </a:rPr>
              <a:t>TMA = (35 x 100% + 5 x 80%)) / 40 = 97.5%</a:t>
            </a:r>
          </a:p>
          <a:p>
            <a:pPr marL="1074738">
              <a:spcBef>
                <a:spcPts val="600"/>
              </a:spcBef>
            </a:pPr>
            <a:r>
              <a:rPr lang="fr-CH" sz="2200" b="0" dirty="0">
                <a:solidFill>
                  <a:srgbClr val="595959"/>
                </a:solidFill>
              </a:rPr>
              <a:t>Rente retraite = 40 x 1,5% x 100’000 x 97.5% = </a:t>
            </a:r>
            <a:r>
              <a:rPr lang="fr-CH" sz="2200" dirty="0">
                <a:solidFill>
                  <a:srgbClr val="595959"/>
                </a:solidFill>
              </a:rPr>
              <a:t>CHF</a:t>
            </a:r>
            <a:r>
              <a:rPr lang="fr-CH" sz="2200" b="0" dirty="0">
                <a:solidFill>
                  <a:srgbClr val="595959"/>
                </a:solidFill>
              </a:rPr>
              <a:t> </a:t>
            </a:r>
            <a:r>
              <a:rPr lang="fr-CH" sz="2200" dirty="0">
                <a:solidFill>
                  <a:srgbClr val="595959"/>
                </a:solidFill>
              </a:rPr>
              <a:t>58’500</a:t>
            </a:r>
          </a:p>
          <a:p>
            <a:pPr marL="1074738">
              <a:spcBef>
                <a:spcPts val="600"/>
              </a:spcBef>
            </a:pPr>
            <a:endParaRPr lang="fr-CH" sz="2200" dirty="0">
              <a:solidFill>
                <a:srgbClr val="595959"/>
              </a:solidFill>
            </a:endParaRPr>
          </a:p>
          <a:p>
            <a:pPr marL="1074738" indent="-342900">
              <a:buFont typeface="Symbol" panose="05050102010706020507" pitchFamily="18" charset="2"/>
              <a:buChar char="Þ"/>
            </a:pPr>
            <a:r>
              <a:rPr lang="fr-CH" sz="2200" dirty="0">
                <a:solidFill>
                  <a:srgbClr val="595959"/>
                </a:solidFill>
              </a:rPr>
              <a:t>Le salaire continue d’être versé durant l’activité (jusqu’au départ à la retraite), soit </a:t>
            </a:r>
          </a:p>
          <a:p>
            <a:pPr marL="1433513" lvl="1" indent="-174625">
              <a:buFont typeface="Arial" panose="020B0604020202020204" pitchFamily="34" charset="0"/>
              <a:buChar char="•"/>
            </a:pPr>
            <a:r>
              <a:rPr lang="fr-CH" sz="1700" dirty="0">
                <a:solidFill>
                  <a:srgbClr val="595959"/>
                </a:solidFill>
              </a:rPr>
              <a:t>CHF 100’000 </a:t>
            </a:r>
            <a:r>
              <a:rPr lang="fr-CH" sz="1700" b="0" dirty="0">
                <a:solidFill>
                  <a:srgbClr val="595959"/>
                </a:solidFill>
              </a:rPr>
              <a:t>jusqu’à 59 ans</a:t>
            </a:r>
          </a:p>
          <a:p>
            <a:pPr marL="1433513" lvl="1" indent="-174625">
              <a:buFont typeface="Arial" panose="020B0604020202020204" pitchFamily="34" charset="0"/>
              <a:buChar char="•"/>
            </a:pPr>
            <a:r>
              <a:rPr lang="fr-CH" sz="1700" dirty="0"/>
              <a:t>CHF 80’000 de 60 à 65 ans</a:t>
            </a:r>
          </a:p>
          <a:p>
            <a:pPr marL="1074738">
              <a:spcBef>
                <a:spcPts val="600"/>
              </a:spcBef>
            </a:pPr>
            <a:endParaRPr lang="fr-CH" sz="1800" dirty="0">
              <a:solidFill>
                <a:srgbClr val="595959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0A15C5-9310-E0F2-7650-CA9B9C352D33}"/>
              </a:ext>
            </a:extLst>
          </p:cNvPr>
          <p:cNvSpPr txBox="1"/>
          <p:nvPr/>
        </p:nvSpPr>
        <p:spPr>
          <a:xfrm>
            <a:off x="492126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partielle: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B699271-E1B1-74C8-24F8-28706FB81CD4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338607-D570-1325-C88F-4C03B2A7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880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4B18D-494C-9E9D-7709-25E1538BA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id="{C3F51F7D-471E-AC45-76D2-07A17F52578B}"/>
              </a:ext>
            </a:extLst>
          </p:cNvPr>
          <p:cNvSpPr txBox="1">
            <a:spLocks/>
          </p:cNvSpPr>
          <p:nvPr/>
        </p:nvSpPr>
        <p:spPr>
          <a:xfrm>
            <a:off x="623888" y="1700858"/>
            <a:ext cx="11090275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76213" marR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355600" marR="0" indent="-17780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558000" marR="0" indent="-180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 baseline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360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2880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576000" indent="-288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/>
              <a:t>Exemple : 100% de 25 à 59 ans puis 80% de 60 à 65 ans:  Salaire =&gt; CHF 100’000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9B10F7-C48C-16BD-09A7-120BBE32ACDB}"/>
              </a:ext>
            </a:extLst>
          </p:cNvPr>
          <p:cNvSpPr txBox="1"/>
          <p:nvPr/>
        </p:nvSpPr>
        <p:spPr>
          <a:xfrm>
            <a:off x="492126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partielle: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BAB6E83-5342-6CA8-F6E8-69288FC56BC0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8900C7F9-FE5F-1F0F-A6C0-CFCE361639B2}"/>
              </a:ext>
            </a:extLst>
          </p:cNvPr>
          <p:cNvSpPr txBox="1">
            <a:spLocks/>
          </p:cNvSpPr>
          <p:nvPr/>
        </p:nvSpPr>
        <p:spPr>
          <a:xfrm>
            <a:off x="972766" y="2355514"/>
            <a:ext cx="10741397" cy="42416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200" dirty="0">
                <a:solidFill>
                  <a:schemeClr val="tx1"/>
                </a:solidFill>
                <a:sym typeface="Symbol" panose="05050102010706020507" pitchFamily="18" charset="2"/>
              </a:rPr>
              <a:t>CHOIX 2 : Prise d’une retraite partielle</a:t>
            </a:r>
            <a:endParaRPr lang="fr-CH" sz="1800" dirty="0">
              <a:solidFill>
                <a:srgbClr val="595959"/>
              </a:solidFill>
            </a:endParaRPr>
          </a:p>
          <a:p>
            <a:pPr marL="1074738" indent="-342900">
              <a:buFont typeface="Symbol" panose="05050102010706020507" pitchFamily="18" charset="2"/>
              <a:buChar char="Þ"/>
            </a:pPr>
            <a:r>
              <a:rPr lang="fr-CH" sz="2200" dirty="0">
                <a:solidFill>
                  <a:srgbClr val="595959"/>
                </a:solidFill>
              </a:rPr>
              <a:t>Retraite partielle à 60 ans </a:t>
            </a:r>
          </a:p>
          <a:p>
            <a:pPr marL="1074738">
              <a:spcBef>
                <a:spcPts val="600"/>
              </a:spcBef>
            </a:pPr>
            <a:r>
              <a:rPr lang="fr-CH" sz="2200" b="0" dirty="0">
                <a:solidFill>
                  <a:srgbClr val="595959"/>
                </a:solidFill>
              </a:rPr>
              <a:t>35 x 1,5% x 100’000 x </a:t>
            </a:r>
            <a:r>
              <a:rPr lang="fr-CH" sz="2200" dirty="0">
                <a:solidFill>
                  <a:srgbClr val="C00000"/>
                </a:solidFill>
              </a:rPr>
              <a:t>75%</a:t>
            </a:r>
            <a:r>
              <a:rPr lang="fr-CH" sz="2200" b="0" dirty="0">
                <a:solidFill>
                  <a:srgbClr val="595959"/>
                </a:solidFill>
              </a:rPr>
              <a:t> = 39’375 x </a:t>
            </a:r>
            <a:r>
              <a:rPr lang="fr-CH" sz="2200" dirty="0">
                <a:solidFill>
                  <a:srgbClr val="C00000"/>
                </a:solidFill>
              </a:rPr>
              <a:t>20%</a:t>
            </a:r>
            <a:r>
              <a:rPr lang="fr-CH" sz="2200" b="0" dirty="0">
                <a:solidFill>
                  <a:srgbClr val="595959"/>
                </a:solidFill>
              </a:rPr>
              <a:t> =  </a:t>
            </a:r>
            <a:r>
              <a:rPr lang="fr-CH" sz="2200" dirty="0">
                <a:solidFill>
                  <a:srgbClr val="595959"/>
                </a:solidFill>
              </a:rPr>
              <a:t>CHF</a:t>
            </a:r>
            <a:r>
              <a:rPr lang="fr-CH" sz="2200" b="0" dirty="0">
                <a:solidFill>
                  <a:srgbClr val="595959"/>
                </a:solidFill>
              </a:rPr>
              <a:t> </a:t>
            </a:r>
            <a:r>
              <a:rPr lang="fr-CH" sz="2200" dirty="0">
                <a:solidFill>
                  <a:srgbClr val="595959"/>
                </a:solidFill>
              </a:rPr>
              <a:t>7’875</a:t>
            </a:r>
          </a:p>
          <a:p>
            <a:pPr marL="1074738" lvl="1" indent="-342900">
              <a:buFont typeface="Symbol" panose="05050102010706020507" pitchFamily="18" charset="2"/>
              <a:buChar char="Þ"/>
            </a:pPr>
            <a:r>
              <a:rPr lang="fr-CH" sz="2200" dirty="0"/>
              <a:t>Salaire de l’activité partielle de 60 à 65 ans = CHF</a:t>
            </a:r>
            <a:r>
              <a:rPr lang="fr-CH" sz="2200" b="0" dirty="0"/>
              <a:t> </a:t>
            </a:r>
            <a:r>
              <a:rPr lang="fr-CH" sz="2200" dirty="0"/>
              <a:t>80’000</a:t>
            </a:r>
            <a:r>
              <a:rPr lang="fr-CH" sz="2200" b="0" dirty="0"/>
              <a:t>  </a:t>
            </a:r>
          </a:p>
          <a:p>
            <a:pPr marL="1417638" indent="-342900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CH" sz="2200" b="0" dirty="0">
                <a:solidFill>
                  <a:srgbClr val="595959"/>
                </a:solidFill>
              </a:rPr>
              <a:t>Revenu total de 60 à 65 ans =&gt; 7’875 + 80’000 = </a:t>
            </a:r>
            <a:r>
              <a:rPr lang="fr-CH" sz="2200" dirty="0">
                <a:solidFill>
                  <a:srgbClr val="595959"/>
                </a:solidFill>
              </a:rPr>
              <a:t>CHF 87’875</a:t>
            </a:r>
          </a:p>
          <a:p>
            <a:pPr marL="1074738" indent="-342900">
              <a:buFont typeface="Symbol" panose="05050102010706020507" pitchFamily="18" charset="2"/>
              <a:buChar char="Þ"/>
            </a:pPr>
            <a:r>
              <a:rPr lang="fr-CH" sz="2200" dirty="0">
                <a:solidFill>
                  <a:srgbClr val="595959"/>
                </a:solidFill>
              </a:rPr>
              <a:t>Retraite à 65 ans</a:t>
            </a:r>
          </a:p>
          <a:p>
            <a:pPr marL="1074738">
              <a:spcBef>
                <a:spcPts val="600"/>
              </a:spcBef>
            </a:pPr>
            <a:r>
              <a:rPr lang="fr-CH" sz="2200" dirty="0">
                <a:solidFill>
                  <a:srgbClr val="C00000"/>
                </a:solidFill>
              </a:rPr>
              <a:t>TMA</a:t>
            </a:r>
            <a:r>
              <a:rPr lang="fr-CH" sz="2200" b="0" dirty="0">
                <a:solidFill>
                  <a:srgbClr val="595959"/>
                </a:solidFill>
              </a:rPr>
              <a:t> = (35 x 80% + 5 x 80%)) / 40 = </a:t>
            </a:r>
            <a:r>
              <a:rPr lang="fr-CH" sz="2200" dirty="0">
                <a:solidFill>
                  <a:srgbClr val="C00000"/>
                </a:solidFill>
              </a:rPr>
              <a:t>80%</a:t>
            </a:r>
          </a:p>
          <a:p>
            <a:pPr marL="1074738">
              <a:spcBef>
                <a:spcPts val="600"/>
              </a:spcBef>
            </a:pPr>
            <a:r>
              <a:rPr lang="fr-CH" sz="2200" b="0" dirty="0">
                <a:solidFill>
                  <a:srgbClr val="595959"/>
                </a:solidFill>
              </a:rPr>
              <a:t>Rente retraite = 40 x 1,5% x 100’000 x 80% x 100%  = </a:t>
            </a:r>
            <a:r>
              <a:rPr lang="fr-CH" sz="2200" dirty="0">
                <a:solidFill>
                  <a:srgbClr val="595959"/>
                </a:solidFill>
              </a:rPr>
              <a:t>48’000</a:t>
            </a:r>
            <a:r>
              <a:rPr lang="fr-CH" sz="2200" b="0" dirty="0">
                <a:solidFill>
                  <a:srgbClr val="595959"/>
                </a:solidFill>
              </a:rPr>
              <a:t> (+ rente de </a:t>
            </a:r>
            <a:r>
              <a:rPr lang="fr-CH" sz="2200" dirty="0">
                <a:solidFill>
                  <a:srgbClr val="595959"/>
                </a:solidFill>
              </a:rPr>
              <a:t>7’875</a:t>
            </a:r>
            <a:r>
              <a:rPr lang="fr-CH" sz="2200" b="0" dirty="0">
                <a:solidFill>
                  <a:srgbClr val="595959"/>
                </a:solidFill>
              </a:rPr>
              <a:t>) =&gt; soit </a:t>
            </a:r>
            <a:r>
              <a:rPr lang="fr-CH" sz="2200" dirty="0">
                <a:solidFill>
                  <a:srgbClr val="595959"/>
                </a:solidFill>
              </a:rPr>
              <a:t>55’875</a:t>
            </a:r>
          </a:p>
          <a:p>
            <a:pPr marL="1074738">
              <a:spcBef>
                <a:spcPts val="600"/>
              </a:spcBef>
            </a:pPr>
            <a:endParaRPr lang="fr-CH" sz="1800" dirty="0">
              <a:solidFill>
                <a:srgbClr val="595959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DCC3F48-9D47-BC11-08C0-C402F6AE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28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7F9A9-5383-BE0C-41C1-4755929B7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id="{AE48943B-322C-59A7-2946-1786E2F7EB53}"/>
              </a:ext>
            </a:extLst>
          </p:cNvPr>
          <p:cNvSpPr txBox="1">
            <a:spLocks/>
          </p:cNvSpPr>
          <p:nvPr/>
        </p:nvSpPr>
        <p:spPr>
          <a:xfrm>
            <a:off x="623888" y="1700858"/>
            <a:ext cx="11090275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76213" marR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355600" marR="0" indent="-17780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558000" marR="0" indent="-180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 baseline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360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2880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576000" indent="-288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/>
              <a:t>Exemple : 100% de 25 à 59 ans puis 80% de 60 à 65 ans:  Salaire =&gt; CHF 100’000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7C005D-AD70-0269-CCBF-F47C80D3CFC0}"/>
              </a:ext>
            </a:extLst>
          </p:cNvPr>
          <p:cNvSpPr txBox="1"/>
          <p:nvPr/>
        </p:nvSpPr>
        <p:spPr>
          <a:xfrm>
            <a:off x="492126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partielle: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41F21A5-0F9C-3515-1189-2D9165141A08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66BCB521-2760-A37C-BFAD-EA6B9D71989F}"/>
              </a:ext>
            </a:extLst>
          </p:cNvPr>
          <p:cNvSpPr txBox="1">
            <a:spLocks/>
          </p:cNvSpPr>
          <p:nvPr/>
        </p:nvSpPr>
        <p:spPr>
          <a:xfrm>
            <a:off x="972766" y="2355514"/>
            <a:ext cx="10741397" cy="40010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200" dirty="0">
                <a:solidFill>
                  <a:schemeClr val="tx1"/>
                </a:solidFill>
                <a:sym typeface="Symbol" panose="05050102010706020507" pitchFamily="18" charset="2"/>
              </a:rPr>
              <a:t>CHOIX 3 : Maintien du financement à 100%</a:t>
            </a:r>
          </a:p>
          <a:p>
            <a:endParaRPr lang="fr-CH" sz="1800" dirty="0">
              <a:solidFill>
                <a:srgbClr val="595959"/>
              </a:solidFill>
            </a:endParaRPr>
          </a:p>
          <a:p>
            <a:pPr marL="1074738" indent="-342900">
              <a:buFont typeface="Symbol" panose="05050102010706020507" pitchFamily="18" charset="2"/>
              <a:buChar char="Þ"/>
            </a:pPr>
            <a:r>
              <a:rPr lang="fr-CH" sz="2000" dirty="0">
                <a:solidFill>
                  <a:srgbClr val="595959"/>
                </a:solidFill>
              </a:rPr>
              <a:t>Retraite à 65 ans</a:t>
            </a:r>
          </a:p>
          <a:p>
            <a:pPr marL="1074738">
              <a:spcBef>
                <a:spcPts val="600"/>
              </a:spcBef>
            </a:pPr>
            <a:r>
              <a:rPr lang="fr-CH" sz="2000" dirty="0">
                <a:solidFill>
                  <a:srgbClr val="C00000"/>
                </a:solidFill>
              </a:rPr>
              <a:t>TMA </a:t>
            </a:r>
            <a:r>
              <a:rPr lang="fr-CH" sz="2000" b="0" dirty="0">
                <a:solidFill>
                  <a:srgbClr val="595959"/>
                </a:solidFill>
              </a:rPr>
              <a:t>= (35 x 100% +( 5 x 100%)) / 40 = </a:t>
            </a:r>
            <a:r>
              <a:rPr lang="fr-CH" sz="2000" dirty="0">
                <a:solidFill>
                  <a:srgbClr val="C00000"/>
                </a:solidFill>
              </a:rPr>
              <a:t>100%</a:t>
            </a:r>
          </a:p>
          <a:p>
            <a:pPr marL="1074738">
              <a:spcBef>
                <a:spcPts val="600"/>
              </a:spcBef>
            </a:pPr>
            <a:r>
              <a:rPr lang="fr-CH" sz="2000" b="0" dirty="0">
                <a:solidFill>
                  <a:srgbClr val="595959"/>
                </a:solidFill>
              </a:rPr>
              <a:t>Rente retraite = 40 x 1,5% x 100’000 x 100% = 60’000</a:t>
            </a:r>
          </a:p>
          <a:p>
            <a:pPr marL="1074738"/>
            <a:r>
              <a:rPr lang="fr-CH" sz="2000" dirty="0">
                <a:sym typeface="Symbol" panose="05050102010706020507" pitchFamily="18" charset="2"/>
              </a:rPr>
              <a:t>+</a:t>
            </a:r>
          </a:p>
          <a:p>
            <a:pPr marL="1074738">
              <a:spcBef>
                <a:spcPts val="600"/>
              </a:spcBef>
            </a:pPr>
            <a:r>
              <a:rPr lang="fr-CH" sz="2000" dirty="0">
                <a:solidFill>
                  <a:srgbClr val="C00000"/>
                </a:solidFill>
              </a:rPr>
              <a:t>Financement intégral sur les 20% = Cotisation de maintien</a:t>
            </a:r>
          </a:p>
          <a:p>
            <a:pPr marL="1074738">
              <a:spcBef>
                <a:spcPts val="600"/>
              </a:spcBef>
            </a:pPr>
            <a:r>
              <a:rPr lang="fr-CH" sz="2000" b="0" dirty="0">
                <a:solidFill>
                  <a:srgbClr val="C00000"/>
                </a:solidFill>
              </a:rPr>
              <a:t>27% x 20’000 = 5’400</a:t>
            </a:r>
          </a:p>
          <a:p>
            <a:pPr marL="1074738">
              <a:spcBef>
                <a:spcPts val="600"/>
              </a:spcBef>
            </a:pPr>
            <a:endParaRPr lang="fr-CH" sz="1600" b="0" dirty="0">
              <a:solidFill>
                <a:srgbClr val="595959"/>
              </a:solidFill>
            </a:endParaRPr>
          </a:p>
          <a:p>
            <a:pPr marL="1074738">
              <a:spcBef>
                <a:spcPts val="600"/>
              </a:spcBef>
            </a:pPr>
            <a:endParaRPr lang="fr-CH" sz="1800" dirty="0">
              <a:solidFill>
                <a:srgbClr val="595959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0B5BAE2-36DC-CEEC-583E-F177AAC49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018D7-0E07-967C-BC8B-FDB89B74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E0CE0142-6672-E945-4790-43885223F319}"/>
              </a:ext>
            </a:extLst>
          </p:cNvPr>
          <p:cNvSpPr txBox="1">
            <a:spLocks/>
          </p:cNvSpPr>
          <p:nvPr/>
        </p:nvSpPr>
        <p:spPr>
          <a:xfrm>
            <a:off x="1561514" y="2948702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ym typeface="Symbol" panose="05050102010706020507" pitchFamily="18" charset="2"/>
              </a:rPr>
              <a:t>SYNTHÈSE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4" name="Espace réservé du contenu 7">
            <a:extLst>
              <a:ext uri="{FF2B5EF4-FFF2-40B4-BE49-F238E27FC236}">
                <a16:creationId xmlns:a16="http://schemas.microsoft.com/office/drawing/2014/main" id="{D999BC97-6A78-72F1-BD10-186A11EF9E80}"/>
              </a:ext>
            </a:extLst>
          </p:cNvPr>
          <p:cNvSpPr txBox="1">
            <a:spLocks/>
          </p:cNvSpPr>
          <p:nvPr/>
        </p:nvSpPr>
        <p:spPr>
          <a:xfrm>
            <a:off x="5017899" y="2793683"/>
            <a:ext cx="1872208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dirty="0">
                <a:sym typeface="Symbol" panose="05050102010706020507" pitchFamily="18" charset="2"/>
              </a:rPr>
              <a:t>Pas de rente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id="{C24FEB44-49D1-3F82-D97A-10A7BBD01AA7}"/>
              </a:ext>
            </a:extLst>
          </p:cNvPr>
          <p:cNvSpPr txBox="1">
            <a:spLocks/>
          </p:cNvSpPr>
          <p:nvPr/>
        </p:nvSpPr>
        <p:spPr>
          <a:xfrm>
            <a:off x="7106131" y="2780928"/>
            <a:ext cx="1872208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dirty="0">
                <a:sym typeface="Symbol" panose="05050102010706020507" pitchFamily="18" charset="2"/>
              </a:rPr>
              <a:t>Rente partielle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4BDCD24A-4A32-53E9-170D-CA4E961D8150}"/>
              </a:ext>
            </a:extLst>
          </p:cNvPr>
          <p:cNvSpPr txBox="1">
            <a:spLocks/>
          </p:cNvSpPr>
          <p:nvPr/>
        </p:nvSpPr>
        <p:spPr>
          <a:xfrm>
            <a:off x="9194363" y="2959709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dirty="0">
                <a:sym typeface="Symbol" panose="05050102010706020507" pitchFamily="18" charset="2"/>
              </a:rPr>
              <a:t>Maintien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B281B58-BA4F-DFC3-C161-9F00C8A12112}"/>
              </a:ext>
            </a:extLst>
          </p:cNvPr>
          <p:cNvSpPr txBox="1">
            <a:spLocks/>
          </p:cNvSpPr>
          <p:nvPr/>
        </p:nvSpPr>
        <p:spPr>
          <a:xfrm>
            <a:off x="4657859" y="3726025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80’000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FAEF2F22-DA6D-EB73-BA94-D583FEF53AC6}"/>
              </a:ext>
            </a:extLst>
          </p:cNvPr>
          <p:cNvSpPr txBox="1">
            <a:spLocks/>
          </p:cNvSpPr>
          <p:nvPr/>
        </p:nvSpPr>
        <p:spPr>
          <a:xfrm>
            <a:off x="6746091" y="3713270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80’000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2" name="Espace réservé du contenu 7">
            <a:extLst>
              <a:ext uri="{FF2B5EF4-FFF2-40B4-BE49-F238E27FC236}">
                <a16:creationId xmlns:a16="http://schemas.microsoft.com/office/drawing/2014/main" id="{2ACE210C-D41C-E60A-9B45-03D0D23A4E48}"/>
              </a:ext>
            </a:extLst>
          </p:cNvPr>
          <p:cNvSpPr txBox="1">
            <a:spLocks/>
          </p:cNvSpPr>
          <p:nvPr/>
        </p:nvSpPr>
        <p:spPr>
          <a:xfrm>
            <a:off x="8834323" y="3719647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80’000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4" name="Espace réservé du contenu 7">
            <a:extLst>
              <a:ext uri="{FF2B5EF4-FFF2-40B4-BE49-F238E27FC236}">
                <a16:creationId xmlns:a16="http://schemas.microsoft.com/office/drawing/2014/main" id="{B1832EFC-9CF3-EC02-7662-2F9AFEEDBBA9}"/>
              </a:ext>
            </a:extLst>
          </p:cNvPr>
          <p:cNvSpPr txBox="1">
            <a:spLocks/>
          </p:cNvSpPr>
          <p:nvPr/>
        </p:nvSpPr>
        <p:spPr>
          <a:xfrm>
            <a:off x="4657859" y="4353305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7">
            <a:extLst>
              <a:ext uri="{FF2B5EF4-FFF2-40B4-BE49-F238E27FC236}">
                <a16:creationId xmlns:a16="http://schemas.microsoft.com/office/drawing/2014/main" id="{7FBFD339-B00B-918E-653D-C1FBC063990B}"/>
              </a:ext>
            </a:extLst>
          </p:cNvPr>
          <p:cNvSpPr txBox="1">
            <a:spLocks/>
          </p:cNvSpPr>
          <p:nvPr/>
        </p:nvSpPr>
        <p:spPr>
          <a:xfrm>
            <a:off x="6746091" y="4340550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7" name="Espace réservé du contenu 7">
            <a:extLst>
              <a:ext uri="{FF2B5EF4-FFF2-40B4-BE49-F238E27FC236}">
                <a16:creationId xmlns:a16="http://schemas.microsoft.com/office/drawing/2014/main" id="{5CC752FC-AE8A-D238-D236-8D953EE2743E}"/>
              </a:ext>
            </a:extLst>
          </p:cNvPr>
          <p:cNvSpPr txBox="1">
            <a:spLocks/>
          </p:cNvSpPr>
          <p:nvPr/>
        </p:nvSpPr>
        <p:spPr>
          <a:xfrm>
            <a:off x="8834323" y="4346927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5’400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8" name="Espace réservé du contenu 7">
            <a:extLst>
              <a:ext uri="{FF2B5EF4-FFF2-40B4-BE49-F238E27FC236}">
                <a16:creationId xmlns:a16="http://schemas.microsoft.com/office/drawing/2014/main" id="{652E6CAE-0954-6682-C9D2-1EB589BB46EE}"/>
              </a:ext>
            </a:extLst>
          </p:cNvPr>
          <p:cNvSpPr txBox="1">
            <a:spLocks/>
          </p:cNvSpPr>
          <p:nvPr/>
        </p:nvSpPr>
        <p:spPr>
          <a:xfrm>
            <a:off x="4657859" y="4986962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19" name="Espace réservé du contenu 7">
            <a:extLst>
              <a:ext uri="{FF2B5EF4-FFF2-40B4-BE49-F238E27FC236}">
                <a16:creationId xmlns:a16="http://schemas.microsoft.com/office/drawing/2014/main" id="{5928119E-7CFC-B9F9-E86B-14795015AB99}"/>
              </a:ext>
            </a:extLst>
          </p:cNvPr>
          <p:cNvSpPr txBox="1">
            <a:spLocks/>
          </p:cNvSpPr>
          <p:nvPr/>
        </p:nvSpPr>
        <p:spPr>
          <a:xfrm>
            <a:off x="6746091" y="4974207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7’875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20" name="Espace réservé du contenu 7">
            <a:extLst>
              <a:ext uri="{FF2B5EF4-FFF2-40B4-BE49-F238E27FC236}">
                <a16:creationId xmlns:a16="http://schemas.microsoft.com/office/drawing/2014/main" id="{C516CB63-EA74-820F-FBD5-79362210BB49}"/>
              </a:ext>
            </a:extLst>
          </p:cNvPr>
          <p:cNvSpPr txBox="1">
            <a:spLocks/>
          </p:cNvSpPr>
          <p:nvPr/>
        </p:nvSpPr>
        <p:spPr>
          <a:xfrm>
            <a:off x="8834323" y="4980584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0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21" name="Espace réservé du contenu 7">
            <a:extLst>
              <a:ext uri="{FF2B5EF4-FFF2-40B4-BE49-F238E27FC236}">
                <a16:creationId xmlns:a16="http://schemas.microsoft.com/office/drawing/2014/main" id="{292C06FC-105F-F612-5C3F-2ABD2D2DF9A5}"/>
              </a:ext>
            </a:extLst>
          </p:cNvPr>
          <p:cNvSpPr txBox="1">
            <a:spLocks/>
          </p:cNvSpPr>
          <p:nvPr/>
        </p:nvSpPr>
        <p:spPr>
          <a:xfrm>
            <a:off x="4657859" y="5616300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dirty="0">
                <a:sym typeface="Symbol" panose="05050102010706020507" pitchFamily="18" charset="2"/>
              </a:rPr>
              <a:t>58’500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22" name="Espace réservé du contenu 7">
            <a:extLst>
              <a:ext uri="{FF2B5EF4-FFF2-40B4-BE49-F238E27FC236}">
                <a16:creationId xmlns:a16="http://schemas.microsoft.com/office/drawing/2014/main" id="{BEDDD946-1C63-6DED-219C-29F7937374C5}"/>
              </a:ext>
            </a:extLst>
          </p:cNvPr>
          <p:cNvSpPr txBox="1">
            <a:spLocks/>
          </p:cNvSpPr>
          <p:nvPr/>
        </p:nvSpPr>
        <p:spPr>
          <a:xfrm>
            <a:off x="6746091" y="5603545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dirty="0">
                <a:sym typeface="Symbol" panose="05050102010706020507" pitchFamily="18" charset="2"/>
              </a:rPr>
              <a:t>55’875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23" name="Espace réservé du contenu 7">
            <a:extLst>
              <a:ext uri="{FF2B5EF4-FFF2-40B4-BE49-F238E27FC236}">
                <a16:creationId xmlns:a16="http://schemas.microsoft.com/office/drawing/2014/main" id="{1879F448-A33D-FB46-FD50-557A8E541BEB}"/>
              </a:ext>
            </a:extLst>
          </p:cNvPr>
          <p:cNvSpPr txBox="1">
            <a:spLocks/>
          </p:cNvSpPr>
          <p:nvPr/>
        </p:nvSpPr>
        <p:spPr>
          <a:xfrm>
            <a:off x="8834323" y="5609922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dirty="0">
                <a:sym typeface="Symbol" panose="05050102010706020507" pitchFamily="18" charset="2"/>
              </a:rPr>
              <a:t>60’000</a:t>
            </a:r>
            <a:endParaRPr lang="fr-CH" sz="1800" b="0" dirty="0">
              <a:solidFill>
                <a:srgbClr val="595959"/>
              </a:solidFill>
            </a:endParaRPr>
          </a:p>
        </p:txBody>
      </p:sp>
      <p:sp>
        <p:nvSpPr>
          <p:cNvPr id="24" name="Espace réservé du contenu 7">
            <a:extLst>
              <a:ext uri="{FF2B5EF4-FFF2-40B4-BE49-F238E27FC236}">
                <a16:creationId xmlns:a16="http://schemas.microsoft.com/office/drawing/2014/main" id="{F7ADEF8D-46EE-98CC-2C9E-43D9E32D644A}"/>
              </a:ext>
            </a:extLst>
          </p:cNvPr>
          <p:cNvSpPr txBox="1">
            <a:spLocks/>
          </p:cNvSpPr>
          <p:nvPr/>
        </p:nvSpPr>
        <p:spPr>
          <a:xfrm>
            <a:off x="1561514" y="3726025"/>
            <a:ext cx="1872208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Salaire</a:t>
            </a:r>
            <a:endParaRPr lang="fr-CH" b="0" dirty="0">
              <a:solidFill>
                <a:schemeClr val="tx1"/>
              </a:solidFill>
            </a:endParaRPr>
          </a:p>
        </p:txBody>
      </p:sp>
      <p:sp>
        <p:nvSpPr>
          <p:cNvPr id="25" name="Espace réservé du contenu 7">
            <a:extLst>
              <a:ext uri="{FF2B5EF4-FFF2-40B4-BE49-F238E27FC236}">
                <a16:creationId xmlns:a16="http://schemas.microsoft.com/office/drawing/2014/main" id="{D2AD1993-5AC8-ADBD-90F6-4374649D610E}"/>
              </a:ext>
            </a:extLst>
          </p:cNvPr>
          <p:cNvSpPr txBox="1">
            <a:spLocks/>
          </p:cNvSpPr>
          <p:nvPr/>
        </p:nvSpPr>
        <p:spPr>
          <a:xfrm>
            <a:off x="1561514" y="4365269"/>
            <a:ext cx="3024337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Cotisation annuelle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26" name="Espace réservé du contenu 7">
            <a:extLst>
              <a:ext uri="{FF2B5EF4-FFF2-40B4-BE49-F238E27FC236}">
                <a16:creationId xmlns:a16="http://schemas.microsoft.com/office/drawing/2014/main" id="{4808E1D8-D6B9-ED98-30F9-4ABCFB086751}"/>
              </a:ext>
            </a:extLst>
          </p:cNvPr>
          <p:cNvSpPr txBox="1">
            <a:spLocks/>
          </p:cNvSpPr>
          <p:nvPr/>
        </p:nvSpPr>
        <p:spPr>
          <a:xfrm>
            <a:off x="1561514" y="5004513"/>
            <a:ext cx="2304256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>
                <a:solidFill>
                  <a:schemeClr val="tx1"/>
                </a:solidFill>
                <a:sym typeface="Symbol" panose="05050102010706020507" pitchFamily="18" charset="2"/>
              </a:rPr>
              <a:t>Rente à 60 ans</a:t>
            </a:r>
            <a:endParaRPr lang="fr-CH" sz="1800" b="0" dirty="0">
              <a:solidFill>
                <a:schemeClr val="tx1"/>
              </a:solidFill>
            </a:endParaRPr>
          </a:p>
        </p:txBody>
      </p:sp>
      <p:sp>
        <p:nvSpPr>
          <p:cNvPr id="27" name="Espace réservé du contenu 7">
            <a:extLst>
              <a:ext uri="{FF2B5EF4-FFF2-40B4-BE49-F238E27FC236}">
                <a16:creationId xmlns:a16="http://schemas.microsoft.com/office/drawing/2014/main" id="{205CBF19-DC20-57CA-015D-611C7A26AEC4}"/>
              </a:ext>
            </a:extLst>
          </p:cNvPr>
          <p:cNvSpPr txBox="1">
            <a:spLocks/>
          </p:cNvSpPr>
          <p:nvPr/>
        </p:nvSpPr>
        <p:spPr>
          <a:xfrm>
            <a:off x="1561514" y="5603544"/>
            <a:ext cx="2304256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ym typeface="Symbol" panose="05050102010706020507" pitchFamily="18" charset="2"/>
              </a:rPr>
              <a:t>Rente à 65 ans</a:t>
            </a:r>
            <a:endParaRPr lang="fr-CH" sz="1800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7285502-68B0-DDFD-0C87-9408F9EB27EB}"/>
              </a:ext>
            </a:extLst>
          </p:cNvPr>
          <p:cNvCxnSpPr>
            <a:cxnSpLocks/>
          </p:cNvCxnSpPr>
          <p:nvPr/>
        </p:nvCxnSpPr>
        <p:spPr>
          <a:xfrm>
            <a:off x="1561514" y="4293096"/>
            <a:ext cx="93610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4CAA5DF-2EEB-4261-DDA7-8237F2E9BD32}"/>
              </a:ext>
            </a:extLst>
          </p:cNvPr>
          <p:cNvCxnSpPr>
            <a:cxnSpLocks/>
          </p:cNvCxnSpPr>
          <p:nvPr/>
        </p:nvCxnSpPr>
        <p:spPr>
          <a:xfrm>
            <a:off x="1561514" y="4941168"/>
            <a:ext cx="93610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53D4BD2-C16C-1DAC-45B8-EF87918EBD65}"/>
              </a:ext>
            </a:extLst>
          </p:cNvPr>
          <p:cNvCxnSpPr>
            <a:cxnSpLocks/>
          </p:cNvCxnSpPr>
          <p:nvPr/>
        </p:nvCxnSpPr>
        <p:spPr>
          <a:xfrm>
            <a:off x="1561514" y="5517232"/>
            <a:ext cx="93610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C6410D0-6047-827B-68D1-960B4EB254A9}"/>
              </a:ext>
            </a:extLst>
          </p:cNvPr>
          <p:cNvCxnSpPr>
            <a:cxnSpLocks/>
          </p:cNvCxnSpPr>
          <p:nvPr/>
        </p:nvCxnSpPr>
        <p:spPr>
          <a:xfrm>
            <a:off x="1561514" y="3645024"/>
            <a:ext cx="93610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7">
            <a:extLst>
              <a:ext uri="{FF2B5EF4-FFF2-40B4-BE49-F238E27FC236}">
                <a16:creationId xmlns:a16="http://schemas.microsoft.com/office/drawing/2014/main" id="{904A4B5A-DC89-35F1-DAC7-92E8D4E4D7DE}"/>
              </a:ext>
            </a:extLst>
          </p:cNvPr>
          <p:cNvSpPr txBox="1">
            <a:spLocks/>
          </p:cNvSpPr>
          <p:nvPr/>
        </p:nvSpPr>
        <p:spPr>
          <a:xfrm>
            <a:off x="624993" y="1641802"/>
            <a:ext cx="11090275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76213" marR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355600" marR="0" indent="-17780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558000" marR="0" indent="-180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 baseline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360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2880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576000" indent="-288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/>
              <a:t>Exemple : 100% de 25 à 59 ans puis 80% de 60 à 65 ans:  Salaire =&gt; CHF 100’000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CF3D87E-9765-2995-03CA-BC262E9443BC}"/>
              </a:ext>
            </a:extLst>
          </p:cNvPr>
          <p:cNvSpPr txBox="1"/>
          <p:nvPr/>
        </p:nvSpPr>
        <p:spPr>
          <a:xfrm>
            <a:off x="492126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 partielle: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6CAA305-1645-2662-360D-CF0CFE44F99C}"/>
              </a:ext>
            </a:extLst>
          </p:cNvPr>
          <p:cNvSpPr txBox="1">
            <a:spLocks/>
          </p:cNvSpPr>
          <p:nvPr/>
        </p:nvSpPr>
        <p:spPr>
          <a:xfrm>
            <a:off x="477838" y="1"/>
            <a:ext cx="11236325" cy="7240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C333784-4909-B87A-111E-43594C5B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4403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035C4BE6-5C33-4DB3-8CC4-66BD778CD858}"/>
              </a:ext>
            </a:extLst>
          </p:cNvPr>
          <p:cNvSpPr/>
          <p:nvPr/>
        </p:nvSpPr>
        <p:spPr>
          <a:xfrm>
            <a:off x="4727848" y="2537541"/>
            <a:ext cx="3892277" cy="1571625"/>
          </a:xfrm>
          <a:custGeom>
            <a:avLst/>
            <a:gdLst>
              <a:gd name="connsiteX0" fmla="*/ 0 w 2962275"/>
              <a:gd name="connsiteY0" fmla="*/ 1571625 h 1571625"/>
              <a:gd name="connsiteX1" fmla="*/ 14288 w 2962275"/>
              <a:gd name="connsiteY1" fmla="*/ 800100 h 1571625"/>
              <a:gd name="connsiteX2" fmla="*/ 2962275 w 2962275"/>
              <a:gd name="connsiteY2" fmla="*/ 0 h 1571625"/>
              <a:gd name="connsiteX3" fmla="*/ 2962275 w 2962275"/>
              <a:gd name="connsiteY3" fmla="*/ 1566862 h 1571625"/>
              <a:gd name="connsiteX4" fmla="*/ 0 w 2962275"/>
              <a:gd name="connsiteY4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2275" h="1571625">
                <a:moveTo>
                  <a:pt x="0" y="1571625"/>
                </a:moveTo>
                <a:lnTo>
                  <a:pt x="14288" y="800100"/>
                </a:lnTo>
                <a:lnTo>
                  <a:pt x="2962275" y="0"/>
                </a:lnTo>
                <a:lnTo>
                  <a:pt x="2962275" y="1566862"/>
                </a:lnTo>
                <a:lnTo>
                  <a:pt x="0" y="157162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65A0D15B-5013-45E9-BF82-3850FFE20272}"/>
              </a:ext>
            </a:extLst>
          </p:cNvPr>
          <p:cNvSpPr/>
          <p:nvPr/>
        </p:nvSpPr>
        <p:spPr>
          <a:xfrm>
            <a:off x="2135560" y="4141259"/>
            <a:ext cx="7272808" cy="1379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BE6F4605-1594-4E66-8511-1BDBD6AD622D}"/>
              </a:ext>
            </a:extLst>
          </p:cNvPr>
          <p:cNvSpPr/>
          <p:nvPr/>
        </p:nvSpPr>
        <p:spPr>
          <a:xfrm rot="16200000">
            <a:off x="4479925" y="4469206"/>
            <a:ext cx="504056" cy="1379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H"/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47E428CB-1E0F-4CDA-A5C1-BEE1D00DF9C6}"/>
              </a:ext>
            </a:extLst>
          </p:cNvPr>
          <p:cNvSpPr txBox="1">
            <a:spLocks/>
          </p:cNvSpPr>
          <p:nvPr/>
        </p:nvSpPr>
        <p:spPr>
          <a:xfrm>
            <a:off x="3575721" y="4797152"/>
            <a:ext cx="2312465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dirty="0">
                <a:solidFill>
                  <a:schemeClr val="accent4">
                    <a:lumMod val="75000"/>
                  </a:schemeClr>
                </a:solidFill>
              </a:rPr>
              <a:t>65 ans</a:t>
            </a:r>
          </a:p>
        </p:txBody>
      </p:sp>
      <p:sp>
        <p:nvSpPr>
          <p:cNvPr id="40" name="Espace réservé du contenu 4">
            <a:extLst>
              <a:ext uri="{FF2B5EF4-FFF2-40B4-BE49-F238E27FC236}">
                <a16:creationId xmlns:a16="http://schemas.microsoft.com/office/drawing/2014/main" id="{EE648B50-A619-4F31-9EB0-40D265E1D6F9}"/>
              </a:ext>
            </a:extLst>
          </p:cNvPr>
          <p:cNvSpPr txBox="1">
            <a:spLocks/>
          </p:cNvSpPr>
          <p:nvPr/>
        </p:nvSpPr>
        <p:spPr>
          <a:xfrm>
            <a:off x="3626049" y="1928556"/>
            <a:ext cx="2436812" cy="72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2000" dirty="0">
                <a:solidFill>
                  <a:srgbClr val="C00000"/>
                </a:solidFill>
              </a:rPr>
              <a:t>Fin de l’obligation de cotiser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63E16576-0D6C-4303-BE82-3D857858757F}"/>
              </a:ext>
            </a:extLst>
          </p:cNvPr>
          <p:cNvSpPr/>
          <p:nvPr/>
        </p:nvSpPr>
        <p:spPr>
          <a:xfrm rot="16200000">
            <a:off x="8294379" y="4469206"/>
            <a:ext cx="504056" cy="1379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H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A47F1910-03DA-40E5-B3EB-D63A20D658CB}"/>
              </a:ext>
            </a:extLst>
          </p:cNvPr>
          <p:cNvSpPr txBox="1">
            <a:spLocks/>
          </p:cNvSpPr>
          <p:nvPr/>
        </p:nvSpPr>
        <p:spPr>
          <a:xfrm>
            <a:off x="7390175" y="4797152"/>
            <a:ext cx="2312465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dirty="0">
                <a:solidFill>
                  <a:schemeClr val="accent4">
                    <a:lumMod val="75000"/>
                  </a:schemeClr>
                </a:solidFill>
              </a:rPr>
              <a:t>70 ans</a:t>
            </a:r>
          </a:p>
        </p:txBody>
      </p:sp>
      <p:sp>
        <p:nvSpPr>
          <p:cNvPr id="36" name="Espace réservé du contenu 4">
            <a:extLst>
              <a:ext uri="{FF2B5EF4-FFF2-40B4-BE49-F238E27FC236}">
                <a16:creationId xmlns:a16="http://schemas.microsoft.com/office/drawing/2014/main" id="{BBC5A9F0-D73F-4636-BAB2-AAF3F3D4234D}"/>
              </a:ext>
            </a:extLst>
          </p:cNvPr>
          <p:cNvSpPr txBox="1">
            <a:spLocks/>
          </p:cNvSpPr>
          <p:nvPr/>
        </p:nvSpPr>
        <p:spPr>
          <a:xfrm>
            <a:off x="3582518" y="3349534"/>
            <a:ext cx="2436812" cy="7275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2000" dirty="0">
                <a:solidFill>
                  <a:schemeClr val="accent4">
                    <a:lumMod val="75000"/>
                  </a:schemeClr>
                </a:solidFill>
              </a:rPr>
              <a:t>Rente à 65 ans</a:t>
            </a:r>
          </a:p>
          <a:p>
            <a:pPr algn="ctr"/>
            <a:r>
              <a:rPr lang="fr-CH" sz="2000" dirty="0">
                <a:solidFill>
                  <a:schemeClr val="accent4">
                    <a:lumMod val="75000"/>
                  </a:schemeClr>
                </a:solidFill>
              </a:rPr>
              <a:t>60’000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BCD78A2-644D-421F-9166-8AEEB2A0CF71}"/>
              </a:ext>
            </a:extLst>
          </p:cNvPr>
          <p:cNvCxnSpPr>
            <a:stCxn id="36" idx="0"/>
            <a:endCxn id="2" idx="2"/>
          </p:cNvCxnSpPr>
          <p:nvPr/>
        </p:nvCxnSpPr>
        <p:spPr>
          <a:xfrm flipV="1">
            <a:off x="4800924" y="2537540"/>
            <a:ext cx="3819200" cy="811994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4">
            <a:extLst>
              <a:ext uri="{FF2B5EF4-FFF2-40B4-BE49-F238E27FC236}">
                <a16:creationId xmlns:a16="http://schemas.microsoft.com/office/drawing/2014/main" id="{C7BA5F49-4A29-4E04-B769-F2FC342F4D4D}"/>
              </a:ext>
            </a:extLst>
          </p:cNvPr>
          <p:cNvSpPr txBox="1">
            <a:spLocks/>
          </p:cNvSpPr>
          <p:nvPr/>
        </p:nvSpPr>
        <p:spPr>
          <a:xfrm>
            <a:off x="5455580" y="2467814"/>
            <a:ext cx="2436812" cy="72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2000" dirty="0"/>
              <a:t>+ 3% par an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2AEA40A-C870-401C-861E-0E5B07768BE4}"/>
              </a:ext>
            </a:extLst>
          </p:cNvPr>
          <p:cNvCxnSpPr>
            <a:cxnSpLocks/>
          </p:cNvCxnSpPr>
          <p:nvPr/>
        </p:nvCxnSpPr>
        <p:spPr>
          <a:xfrm>
            <a:off x="4747890" y="2694709"/>
            <a:ext cx="0" cy="51795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654CEADB-1C65-820D-FBAC-0BA02005B3F2}"/>
              </a:ext>
            </a:extLst>
          </p:cNvPr>
          <p:cNvSpPr txBox="1"/>
          <p:nvPr/>
        </p:nvSpPr>
        <p:spPr>
          <a:xfrm>
            <a:off x="477838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Retraite</a:t>
            </a:r>
            <a:r>
              <a:rPr lang="fr-CH" sz="2800" b="1" cap="small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ajournée: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FE46DE4-4DD3-7095-1155-0BD93D2BFCC7}"/>
              </a:ext>
            </a:extLst>
          </p:cNvPr>
          <p:cNvSpPr txBox="1">
            <a:spLocks/>
          </p:cNvSpPr>
          <p:nvPr/>
        </p:nvSpPr>
        <p:spPr>
          <a:xfrm>
            <a:off x="477838" y="1"/>
            <a:ext cx="11236325" cy="7240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5471E4-5C5B-4D1C-01A0-2CD5F327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30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1" grpId="0" animBg="1"/>
      <p:bldP spid="33" grpId="0"/>
      <p:bldP spid="40" grpId="0"/>
      <p:bldP spid="19" grpId="0" animBg="1"/>
      <p:bldP spid="21" grpId="0"/>
      <p:bldP spid="36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3A1E4-3642-8920-7D9B-4358CC10A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91B1B69-AACF-417E-7D69-9252CCDF36B9}"/>
              </a:ext>
            </a:extLst>
          </p:cNvPr>
          <p:cNvSpPr txBox="1"/>
          <p:nvPr/>
        </p:nvSpPr>
        <p:spPr>
          <a:xfrm>
            <a:off x="1076528" y="1569396"/>
            <a:ext cx="10038944" cy="102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>
                <a:solidFill>
                  <a:schemeClr val="accent2"/>
                </a:solidFill>
              </a:rPr>
              <a:t>Retrait possible au maximum du ¼ de l’avoir vieillesse LPP</a:t>
            </a:r>
          </a:p>
          <a:p>
            <a:pPr algn="ctr"/>
            <a:r>
              <a:rPr lang="fr-CH" sz="2400" b="1" dirty="0">
                <a:solidFill>
                  <a:schemeClr val="accent2"/>
                </a:solidFill>
              </a:rPr>
              <a:t>=</a:t>
            </a:r>
          </a:p>
          <a:p>
            <a:pPr algn="ctr"/>
            <a:r>
              <a:rPr lang="fr-CH" dirty="0">
                <a:solidFill>
                  <a:schemeClr val="accent2"/>
                </a:solidFill>
              </a:rPr>
              <a:t>réduction de la rente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54BB5-AB6A-69F2-4E4F-F4C57A04EAD0}"/>
              </a:ext>
            </a:extLst>
          </p:cNvPr>
          <p:cNvSpPr txBox="1">
            <a:spLocks/>
          </p:cNvSpPr>
          <p:nvPr/>
        </p:nvSpPr>
        <p:spPr>
          <a:xfrm>
            <a:off x="477838" y="1"/>
            <a:ext cx="11236325" cy="7240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7CD2A7-7E12-9BB1-2D3D-14A067DD9DA1}"/>
              </a:ext>
            </a:extLst>
          </p:cNvPr>
          <p:cNvSpPr txBox="1"/>
          <p:nvPr/>
        </p:nvSpPr>
        <p:spPr>
          <a:xfrm>
            <a:off x="477838" y="73501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 en capital: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C96452-7788-1654-8843-1DF9E817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89" y="2846103"/>
            <a:ext cx="7163421" cy="327688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810030-2758-E593-A4BE-9D069E5C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396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0F27F-D6F3-F070-0C48-CB186B44E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1B9FB22-9993-D259-75A0-A27928383FB3}"/>
              </a:ext>
            </a:extLst>
          </p:cNvPr>
          <p:cNvSpPr txBox="1"/>
          <p:nvPr/>
        </p:nvSpPr>
        <p:spPr>
          <a:xfrm>
            <a:off x="1012359" y="1970449"/>
            <a:ext cx="76310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Le retrait du capital doit être demandé dans les 30 jours qui suivent la fin des rapports de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Pour les personnes mariées, accord du conjoint pour le retrait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Raison : réduction des prestations de survivant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algn="ctr"/>
            <a:endParaRPr lang="fr-CH" dirty="0">
              <a:solidFill>
                <a:schemeClr val="accent2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D7D20C-AA35-D2CF-A185-2AE881960163}"/>
              </a:ext>
            </a:extLst>
          </p:cNvPr>
          <p:cNvSpPr txBox="1">
            <a:spLocks/>
          </p:cNvSpPr>
          <p:nvPr/>
        </p:nvSpPr>
        <p:spPr>
          <a:xfrm>
            <a:off x="477838" y="1"/>
            <a:ext cx="11236325" cy="7240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14F8C7-78EC-7641-C5E2-4A6F207A754E}"/>
              </a:ext>
            </a:extLst>
          </p:cNvPr>
          <p:cNvSpPr txBox="1"/>
          <p:nvPr/>
        </p:nvSpPr>
        <p:spPr>
          <a:xfrm>
            <a:off x="624993" y="108561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Retrait en capital: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2C7405-54DD-3878-8FA6-20990FB5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0337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BB892-811B-EE16-0ED2-122F77A7C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9EC12F-48FC-3C57-8729-9194F7458C77}"/>
              </a:ext>
            </a:extLst>
          </p:cNvPr>
          <p:cNvSpPr txBox="1"/>
          <p:nvPr/>
        </p:nvSpPr>
        <p:spPr>
          <a:xfrm>
            <a:off x="1105046" y="1798618"/>
            <a:ext cx="76310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Rente de conjoint ou partenaire survivant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893763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60% de la rente de retraite (sauf si plus de 10 ans de différence d’âge, réduction)</a:t>
            </a:r>
          </a:p>
          <a:p>
            <a:pPr marL="893763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Rente de partenaire : signature d’une convention de communauté de vie obligatoire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Rente d’orphelin si enfant éligible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893763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accent2"/>
                </a:solidFill>
              </a:rPr>
              <a:t>20% de la rente de retraite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CH" dirty="0">
              <a:solidFill>
                <a:schemeClr val="accent2"/>
              </a:solidFill>
            </a:endParaRPr>
          </a:p>
          <a:p>
            <a:pPr algn="ctr"/>
            <a:endParaRPr lang="fr-CH" dirty="0">
              <a:solidFill>
                <a:schemeClr val="accent2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D2337A4-B225-F407-0A59-469BDF0DB8C3}"/>
              </a:ext>
            </a:extLst>
          </p:cNvPr>
          <p:cNvSpPr txBox="1">
            <a:spLocks/>
          </p:cNvSpPr>
          <p:nvPr/>
        </p:nvSpPr>
        <p:spPr>
          <a:xfrm>
            <a:off x="477838" y="1"/>
            <a:ext cx="11236325" cy="7240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prestations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CFAE8C-A511-5BB4-8A69-CFD0225E35BF}"/>
              </a:ext>
            </a:extLst>
          </p:cNvPr>
          <p:cNvSpPr txBox="1"/>
          <p:nvPr/>
        </p:nvSpPr>
        <p:spPr>
          <a:xfrm>
            <a:off x="477838" y="89543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Prestations en cas de décès: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FF420F-AD8D-806B-6E5E-E98F94B7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466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CC92C-4F2A-AC96-A039-DFDEFB4DA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FAE1D-EEBA-5212-90D4-7BAA4C31F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Introduction</a:t>
            </a:r>
            <a:endParaRPr lang="fr-CH" sz="3600" dirty="0">
              <a:solidFill>
                <a:schemeClr val="accent3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AB400B-6337-8BED-A375-981965B07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1844824"/>
            <a:ext cx="7200800" cy="203132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Webinaires antérieurs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Système des trois piliers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4" name="Picture 4" descr="Analyse du contexte : la méthode Itérative ... | ITERATIVE">
            <a:extLst>
              <a:ext uri="{FF2B5EF4-FFF2-40B4-BE49-F238E27FC236}">
                <a16:creationId xmlns:a16="http://schemas.microsoft.com/office/drawing/2014/main" id="{F962013A-A016-31E9-0583-364C2CEC2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6080"/>
          <a:stretch/>
        </p:blipFill>
        <p:spPr bwMode="auto">
          <a:xfrm>
            <a:off x="1063268" y="1227085"/>
            <a:ext cx="1118133" cy="12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35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E9D2-7C42-0915-BE5F-706A2713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E274-0876-55A6-6ED6-D1708F902722}"/>
              </a:ext>
            </a:extLst>
          </p:cNvPr>
          <p:cNvSpPr txBox="1">
            <a:spLocks/>
          </p:cNvSpPr>
          <p:nvPr/>
        </p:nvSpPr>
        <p:spPr>
          <a:xfrm>
            <a:off x="477839" y="0"/>
            <a:ext cx="10413264" cy="735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spcAft>
                <a:spcPts val="600"/>
              </a:spcAft>
            </a:pPr>
            <a:r>
              <a:rPr lang="fr-CH" sz="3200" noProof="0" dirty="0">
                <a:solidFill>
                  <a:schemeClr val="accent3"/>
                </a:solidFill>
                <a:latin typeface="Aptos" panose="020B0004020202020204" pitchFamily="34" charset="0"/>
              </a:rPr>
              <a:t>Retraite CPEG - combler d’éventuelles lacunes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97F2A11-1406-59B6-8C8A-4CDB0D9FC665}"/>
              </a:ext>
            </a:extLst>
          </p:cNvPr>
          <p:cNvSpPr txBox="1"/>
          <p:nvPr/>
        </p:nvSpPr>
        <p:spPr>
          <a:xfrm>
            <a:off x="478367" y="1575881"/>
            <a:ext cx="5617633" cy="4446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spcBef>
                <a:spcPts val="432"/>
              </a:spcBef>
              <a:buFont typeface="Arial" panose="020B0604020202020204" pitchFamily="34" charset="0"/>
            </a:pPr>
            <a:r>
              <a:rPr lang="fr-CH" sz="2200" noProof="0" dirty="0">
                <a:solidFill>
                  <a:schemeClr val="accent2"/>
                </a:solidFill>
                <a:latin typeface="Aptos" panose="020B0004020202020204" pitchFamily="34" charset="0"/>
              </a:rPr>
              <a:t>Possibilité de combler les lacunes jusqu’au mois précédant l’entrée en retraite </a:t>
            </a:r>
          </a:p>
          <a:p>
            <a:pPr defTabSz="685800">
              <a:spcBef>
                <a:spcPts val="432"/>
              </a:spcBef>
              <a:buFont typeface="Arial" panose="020B0604020202020204" pitchFamily="34" charset="0"/>
            </a:pPr>
            <a:endParaRPr lang="fr-CH" sz="2200" noProof="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marL="342900" indent="-342900" defTabSz="68580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fr-CH" sz="2200" noProof="0" dirty="0">
                <a:solidFill>
                  <a:schemeClr val="accent2"/>
                </a:solidFill>
                <a:latin typeface="Aptos" panose="020B0004020202020204" pitchFamily="34" charset="0"/>
              </a:rPr>
              <a:t>Soit par un rachat volontaire ou remboursement EPL – divorce (65 ans maximum)</a:t>
            </a:r>
          </a:p>
          <a:p>
            <a:pPr defTabSz="685800">
              <a:spcBef>
                <a:spcPts val="432"/>
              </a:spcBef>
              <a:buFont typeface="Arial" panose="020B0604020202020204" pitchFamily="34" charset="0"/>
            </a:pPr>
            <a:endParaRPr lang="fr-CH" sz="2200" noProof="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marL="342900" indent="-342900" defTabSz="68580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fr-CH" sz="2200" noProof="0" dirty="0">
                <a:solidFill>
                  <a:schemeClr val="accent2"/>
                </a:solidFill>
                <a:latin typeface="Aptos" panose="020B0004020202020204" pitchFamily="34" charset="0"/>
              </a:rPr>
              <a:t>Soit par un apport de libre passage</a:t>
            </a:r>
          </a:p>
          <a:p>
            <a:pPr defTabSz="685800">
              <a:spcBef>
                <a:spcPts val="432"/>
              </a:spcBef>
              <a:buFont typeface="Arial" panose="020B0604020202020204" pitchFamily="34" charset="0"/>
            </a:pPr>
            <a:endParaRPr lang="fr-CH" sz="2200" b="1" noProof="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defTabSz="685800">
              <a:spcBef>
                <a:spcPts val="432"/>
              </a:spcBef>
              <a:buFont typeface="Arial" panose="020B0604020202020204" pitchFamily="34" charset="0"/>
            </a:pPr>
            <a:endParaRPr lang="fr-CH" sz="2200" b="1" noProof="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2889DE-A5C2-D472-15E2-9A937ED2A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88" y="1575881"/>
            <a:ext cx="5819908" cy="422592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685522-38E3-182F-C900-D98267E1D9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067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104CD-8820-394D-4D20-CD16575B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Appareils électroniques, capture d’écran, Page web&#10;&#10;Le contenu généré par l’IA peut être incorrect.">
            <a:extLst>
              <a:ext uri="{FF2B5EF4-FFF2-40B4-BE49-F238E27FC236}">
                <a16:creationId xmlns:a16="http://schemas.microsoft.com/office/drawing/2014/main" id="{1050D672-57ED-8600-7508-0BB5FAA1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967" y="951145"/>
            <a:ext cx="4653214" cy="374406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4DBF3E-302E-F1BC-E063-150A8CF2F88C}"/>
              </a:ext>
            </a:extLst>
          </p:cNvPr>
          <p:cNvSpPr/>
          <p:nvPr/>
        </p:nvSpPr>
        <p:spPr>
          <a:xfrm>
            <a:off x="1343472" y="3509609"/>
            <a:ext cx="1595012" cy="76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sz="7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EF4EB4C-727F-18B0-3C60-24AD39079280}"/>
              </a:ext>
            </a:extLst>
          </p:cNvPr>
          <p:cNvSpPr txBox="1"/>
          <p:nvPr/>
        </p:nvSpPr>
        <p:spPr>
          <a:xfrm>
            <a:off x="477838" y="75810"/>
            <a:ext cx="112363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600" b="1" dirty="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rPr>
              <a:t>Retraite CPEG - où trouver les informations sur le certificat d’assurance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D4E042B-B203-F319-F4E5-14D35E98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568253"/>
            <a:ext cx="5220364" cy="598848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0FC1D1F-8805-3B41-6865-A832687A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0317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7EDA6-DB0B-F2C9-2013-4872B711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340319-19B3-656E-F055-70A1E9AD377C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9037670" cy="735013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88"/>
            <a:r>
              <a:rPr lang="fr-FR" sz="2800" cap="small" dirty="0">
                <a:solidFill>
                  <a:schemeClr val="accent3"/>
                </a:solidFill>
              </a:rPr>
              <a:t>Retraite CPEG - rente-pont AVS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E75021-8E95-B846-1087-057E32EDF8BB}"/>
              </a:ext>
            </a:extLst>
          </p:cNvPr>
          <p:cNvSpPr txBox="1"/>
          <p:nvPr/>
        </p:nvSpPr>
        <p:spPr>
          <a:xfrm>
            <a:off x="1964926" y="1890330"/>
            <a:ext cx="59516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200" dirty="0">
                <a:solidFill>
                  <a:schemeClr val="accent2"/>
                </a:solidFill>
                <a:latin typeface="Aptos" panose="020B0004020202020204" pitchFamily="34" charset="0"/>
              </a:rPr>
              <a:t>Prestation octroyée par l’employeur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20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200" dirty="0">
                <a:solidFill>
                  <a:schemeClr val="accent2"/>
                </a:solidFill>
                <a:latin typeface="Aptos" panose="020B0004020202020204" pitchFamily="34" charset="0"/>
              </a:rPr>
              <a:t>Basée sur le TMA de la CPEG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20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200" dirty="0">
                <a:solidFill>
                  <a:schemeClr val="accent2"/>
                </a:solidFill>
                <a:latin typeface="Aptos" panose="020B0004020202020204" pitchFamily="34" charset="0"/>
              </a:rPr>
              <a:t>Aucun impact sur les prestations de la CPEG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20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200" dirty="0">
                <a:solidFill>
                  <a:schemeClr val="accent2"/>
                </a:solidFill>
                <a:latin typeface="Aptos" panose="020B0004020202020204" pitchFamily="34" charset="0"/>
              </a:rPr>
              <a:t>Soumise à cotisations sociales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2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C0609-4A96-F974-9C65-B0D86901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8412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CF837C1-B9B1-4D0C-9B78-E3E0B4158881}"/>
              </a:ext>
            </a:extLst>
          </p:cNvPr>
          <p:cNvSpPr/>
          <p:nvPr/>
        </p:nvSpPr>
        <p:spPr>
          <a:xfrm>
            <a:off x="3120361" y="2585747"/>
            <a:ext cx="5832648" cy="907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ACF-B389-4A30-B45C-593ABBECE1FB}"/>
              </a:ext>
            </a:extLst>
          </p:cNvPr>
          <p:cNvSpPr/>
          <p:nvPr/>
        </p:nvSpPr>
        <p:spPr>
          <a:xfrm>
            <a:off x="5663952" y="1988840"/>
            <a:ext cx="3312368" cy="518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75B573-A996-457B-AD8A-65086986A1CE}"/>
              </a:ext>
            </a:extLst>
          </p:cNvPr>
          <p:cNvSpPr txBox="1">
            <a:spLocks/>
          </p:cNvSpPr>
          <p:nvPr/>
        </p:nvSpPr>
        <p:spPr>
          <a:xfrm>
            <a:off x="3281614" y="2769059"/>
            <a:ext cx="21705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CPEG : 47’175 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31D434B7-BF47-4DFC-B90D-A8271BB3027C}"/>
              </a:ext>
            </a:extLst>
          </p:cNvPr>
          <p:cNvSpPr txBox="1">
            <a:spLocks/>
          </p:cNvSpPr>
          <p:nvPr/>
        </p:nvSpPr>
        <p:spPr>
          <a:xfrm>
            <a:off x="5771964" y="1996202"/>
            <a:ext cx="21705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AVS : 30’240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11220D-C47E-4224-85C3-C5666C067717}"/>
              </a:ext>
            </a:extLst>
          </p:cNvPr>
          <p:cNvSpPr/>
          <p:nvPr/>
        </p:nvSpPr>
        <p:spPr>
          <a:xfrm>
            <a:off x="3145066" y="1988840"/>
            <a:ext cx="2518886" cy="51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4B75E371-9D8E-4CBC-A91E-4070E00E41A2}"/>
              </a:ext>
            </a:extLst>
          </p:cNvPr>
          <p:cNvSpPr txBox="1">
            <a:spLocks/>
          </p:cNvSpPr>
          <p:nvPr/>
        </p:nvSpPr>
        <p:spPr>
          <a:xfrm>
            <a:off x="3078806" y="1996202"/>
            <a:ext cx="2729163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Rente-pont : 30’240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65A0D15B-5013-45E9-BF82-3850FFE20272}"/>
              </a:ext>
            </a:extLst>
          </p:cNvPr>
          <p:cNvSpPr/>
          <p:nvPr/>
        </p:nvSpPr>
        <p:spPr>
          <a:xfrm>
            <a:off x="2135560" y="3493187"/>
            <a:ext cx="7272808" cy="1379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2C49A427-9AF3-46B0-A6C4-378CDCCF7866}"/>
              </a:ext>
            </a:extLst>
          </p:cNvPr>
          <p:cNvSpPr/>
          <p:nvPr/>
        </p:nvSpPr>
        <p:spPr>
          <a:xfrm rot="16200000">
            <a:off x="2960615" y="3821134"/>
            <a:ext cx="504056" cy="1379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BE6F4605-1594-4E66-8511-1BDBD6AD622D}"/>
              </a:ext>
            </a:extLst>
          </p:cNvPr>
          <p:cNvSpPr/>
          <p:nvPr/>
        </p:nvSpPr>
        <p:spPr>
          <a:xfrm rot="16200000">
            <a:off x="5407820" y="3821134"/>
            <a:ext cx="504056" cy="13794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DBFC0AFE-9230-40B3-8978-EE7276AF54BB}"/>
              </a:ext>
            </a:extLst>
          </p:cNvPr>
          <p:cNvSpPr txBox="1">
            <a:spLocks/>
          </p:cNvSpPr>
          <p:nvPr/>
        </p:nvSpPr>
        <p:spPr>
          <a:xfrm>
            <a:off x="2701544" y="4142133"/>
            <a:ext cx="1018456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4230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62 ans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47E428CB-1E0F-4CDA-A5C1-BEE1D00DF9C6}"/>
              </a:ext>
            </a:extLst>
          </p:cNvPr>
          <p:cNvSpPr txBox="1">
            <a:spLocks/>
          </p:cNvSpPr>
          <p:nvPr/>
        </p:nvSpPr>
        <p:spPr>
          <a:xfrm>
            <a:off x="4503616" y="4149080"/>
            <a:ext cx="2312465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762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marR="0" indent="-1778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8000" marR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65 ans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1E5656-33E5-1407-F276-F5C2540DF8DC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9037670" cy="735013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88"/>
            <a:r>
              <a:rPr lang="fr-FR" sz="2800" cap="small" dirty="0">
                <a:solidFill>
                  <a:schemeClr val="accent3"/>
                </a:solidFill>
              </a:rPr>
              <a:t>Retraite CPEG - rente-pont AVS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FFABCC8-9407-1703-154B-659EB4C7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60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56F523F5-26CA-776D-CA7F-0A43DE16751B}"/>
              </a:ext>
            </a:extLst>
          </p:cNvPr>
          <p:cNvGrpSpPr/>
          <p:nvPr/>
        </p:nvGrpSpPr>
        <p:grpSpPr>
          <a:xfrm>
            <a:off x="1055440" y="1452710"/>
            <a:ext cx="4392488" cy="2055570"/>
            <a:chOff x="-156692" y="1891140"/>
            <a:chExt cx="4392488" cy="205557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2965549-36F2-43F5-A708-4447FAC53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211" b="90583" l="4312" r="44148"/>
                      </a14:imgEffect>
                      <a14:imgEffect>
                        <a14:artisticCutout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2527" t="6780" r="55560"/>
            <a:stretch/>
          </p:blipFill>
          <p:spPr>
            <a:xfrm>
              <a:off x="592794" y="2437252"/>
              <a:ext cx="1482134" cy="15094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F45737-D5D1-2AC3-D7CC-E9C480712401}"/>
                </a:ext>
              </a:extLst>
            </p:cNvPr>
            <p:cNvSpPr/>
            <p:nvPr/>
          </p:nvSpPr>
          <p:spPr>
            <a:xfrm>
              <a:off x="-156692" y="1891140"/>
              <a:ext cx="439248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small" spc="0" normalizeH="0" baseline="0" noProof="0" dirty="0">
                  <a:ln>
                    <a:noFill/>
                  </a:ln>
                  <a:solidFill>
                    <a:srgbClr val="04A34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Annonce par l’employeur de l’octroi 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small" spc="0" normalizeH="0" baseline="0" noProof="0" dirty="0">
                  <a:ln>
                    <a:noFill/>
                  </a:ln>
                  <a:solidFill>
                    <a:srgbClr val="04A34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la rente-pont; Montant et date de début</a:t>
              </a: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9884145-CC4A-D25F-2BFD-3128C45DA4A0}"/>
                </a:ext>
              </a:extLst>
            </p:cNvPr>
            <p:cNvSpPr/>
            <p:nvPr/>
          </p:nvSpPr>
          <p:spPr>
            <a:xfrm rot="195399">
              <a:off x="2223845" y="2830985"/>
              <a:ext cx="1801582" cy="610195"/>
            </a:xfrm>
            <a:custGeom>
              <a:avLst/>
              <a:gdLst>
                <a:gd name="connsiteX0" fmla="*/ 0 w 2447925"/>
                <a:gd name="connsiteY0" fmla="*/ 548155 h 629117"/>
                <a:gd name="connsiteX1" fmla="*/ 1300162 w 2447925"/>
                <a:gd name="connsiteY1" fmla="*/ 467 h 629117"/>
                <a:gd name="connsiteX2" fmla="*/ 2447925 w 2447925"/>
                <a:gd name="connsiteY2" fmla="*/ 629117 h 62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925" h="629117">
                  <a:moveTo>
                    <a:pt x="0" y="548155"/>
                  </a:moveTo>
                  <a:cubicBezTo>
                    <a:pt x="446087" y="267564"/>
                    <a:pt x="892175" y="-13027"/>
                    <a:pt x="1300162" y="467"/>
                  </a:cubicBezTo>
                  <a:cubicBezTo>
                    <a:pt x="1708150" y="13961"/>
                    <a:pt x="2078037" y="321539"/>
                    <a:pt x="2447925" y="629117"/>
                  </a:cubicBezTo>
                </a:path>
              </a:pathLst>
            </a:custGeom>
            <a:noFill/>
            <a:ln w="57150">
              <a:solidFill>
                <a:schemeClr val="accent4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88491FB1-B4CC-4775-1169-2FB00B71ED75}"/>
              </a:ext>
            </a:extLst>
          </p:cNvPr>
          <p:cNvSpPr/>
          <p:nvPr/>
        </p:nvSpPr>
        <p:spPr>
          <a:xfrm rot="391247" flipV="1">
            <a:off x="3355417" y="3083765"/>
            <a:ext cx="1801582" cy="610195"/>
          </a:xfrm>
          <a:custGeom>
            <a:avLst/>
            <a:gdLst>
              <a:gd name="connsiteX0" fmla="*/ 0 w 2447925"/>
              <a:gd name="connsiteY0" fmla="*/ 548155 h 629117"/>
              <a:gd name="connsiteX1" fmla="*/ 1300162 w 2447925"/>
              <a:gd name="connsiteY1" fmla="*/ 467 h 629117"/>
              <a:gd name="connsiteX2" fmla="*/ 2447925 w 2447925"/>
              <a:gd name="connsiteY2" fmla="*/ 629117 h 62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7925" h="629117">
                <a:moveTo>
                  <a:pt x="0" y="548155"/>
                </a:moveTo>
                <a:cubicBezTo>
                  <a:pt x="446087" y="267564"/>
                  <a:pt x="892175" y="-13027"/>
                  <a:pt x="1300162" y="467"/>
                </a:cubicBezTo>
                <a:cubicBezTo>
                  <a:pt x="1708150" y="13961"/>
                  <a:pt x="2078037" y="321539"/>
                  <a:pt x="2447925" y="629117"/>
                </a:cubicBezTo>
              </a:path>
            </a:pathLst>
          </a:custGeom>
          <a:noFill/>
          <a:ln w="57150">
            <a:solidFill>
              <a:schemeClr val="accent4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C68D0B7-026F-07D8-FCB7-DF2E9853D96A}"/>
              </a:ext>
            </a:extLst>
          </p:cNvPr>
          <p:cNvGrpSpPr/>
          <p:nvPr/>
        </p:nvGrpSpPr>
        <p:grpSpPr>
          <a:xfrm>
            <a:off x="6110794" y="3284704"/>
            <a:ext cx="2073438" cy="1811062"/>
            <a:chOff x="4715138" y="3779424"/>
            <a:chExt cx="1644084" cy="181106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387788FA-AF90-8964-FC11-F1331AC4482A}"/>
                </a:ext>
              </a:extLst>
            </p:cNvPr>
            <p:cNvSpPr/>
            <p:nvPr/>
          </p:nvSpPr>
          <p:spPr>
            <a:xfrm rot="2848905" flipV="1">
              <a:off x="4119445" y="4384597"/>
              <a:ext cx="1801582" cy="610195"/>
            </a:xfrm>
            <a:custGeom>
              <a:avLst/>
              <a:gdLst>
                <a:gd name="connsiteX0" fmla="*/ 0 w 2447925"/>
                <a:gd name="connsiteY0" fmla="*/ 548155 h 629117"/>
                <a:gd name="connsiteX1" fmla="*/ 1300162 w 2447925"/>
                <a:gd name="connsiteY1" fmla="*/ 467 h 629117"/>
                <a:gd name="connsiteX2" fmla="*/ 2447925 w 2447925"/>
                <a:gd name="connsiteY2" fmla="*/ 629117 h 62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925" h="629117">
                  <a:moveTo>
                    <a:pt x="0" y="548155"/>
                  </a:moveTo>
                  <a:cubicBezTo>
                    <a:pt x="446087" y="267564"/>
                    <a:pt x="892175" y="-13027"/>
                    <a:pt x="1300162" y="467"/>
                  </a:cubicBezTo>
                  <a:cubicBezTo>
                    <a:pt x="1708150" y="13961"/>
                    <a:pt x="2078037" y="321539"/>
                    <a:pt x="2447925" y="629117"/>
                  </a:cubicBezTo>
                </a:path>
              </a:pathLst>
            </a:custGeom>
            <a:noFill/>
            <a:ln w="57150">
              <a:solidFill>
                <a:schemeClr val="accent4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AAD6CD-F49C-19CB-9AC4-891628CB9E73}"/>
                </a:ext>
              </a:extLst>
            </p:cNvPr>
            <p:cNvSpPr/>
            <p:nvPr/>
          </p:nvSpPr>
          <p:spPr>
            <a:xfrm>
              <a:off x="5020236" y="3779424"/>
              <a:ext cx="133898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small" spc="0" normalizeH="0" baseline="0" noProof="0" dirty="0">
                  <a:ln>
                    <a:noFill/>
                  </a:ln>
                  <a:solidFill>
                    <a:srgbClr val="04A34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Versement de la rente-pont AVS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FB8A483-8C0D-EEA9-1602-D1F4FF14214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16922" y="4315597"/>
            <a:ext cx="856269" cy="107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44A8A70-E741-F7EA-1917-5C71C8438322}"/>
              </a:ext>
            </a:extLst>
          </p:cNvPr>
          <p:cNvSpPr txBox="1"/>
          <p:nvPr/>
        </p:nvSpPr>
        <p:spPr>
          <a:xfrm>
            <a:off x="539459" y="766033"/>
            <a:ext cx="957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800" b="1" dirty="0">
                <a:solidFill>
                  <a:srgbClr val="04A3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Démarche d’ouverture d’une prestation de rente-Pont AVS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87A838-07F2-D70C-F72A-CB3B9ABBAB4B}"/>
              </a:ext>
            </a:extLst>
          </p:cNvPr>
          <p:cNvSpPr txBox="1"/>
          <p:nvPr/>
        </p:nvSpPr>
        <p:spPr>
          <a:xfrm>
            <a:off x="2651541" y="5593735"/>
            <a:ext cx="7464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1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 rentes sont versées mensuellement aux alentours du 30 de chaque mois (planning des versements disponible sur le site internet CPEG)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5E07C2-019E-CE1B-D76A-B4E374CE8D88}"/>
              </a:ext>
            </a:extLst>
          </p:cNvPr>
          <p:cNvSpPr txBox="1"/>
          <p:nvPr/>
        </p:nvSpPr>
        <p:spPr>
          <a:xfrm>
            <a:off x="7083979" y="1956959"/>
            <a:ext cx="406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CPEG fonctionne comme tiers-payeur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AE8AF6-0E50-3E79-1881-708B8C599FBD}"/>
              </a:ext>
            </a:extLst>
          </p:cNvPr>
          <p:cNvSpPr txBox="1"/>
          <p:nvPr/>
        </p:nvSpPr>
        <p:spPr>
          <a:xfrm>
            <a:off x="2532199" y="3843712"/>
            <a:ext cx="296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Refacturation de la rente-pont AVS à l’employeur</a:t>
            </a:r>
          </a:p>
        </p:txBody>
      </p:sp>
      <p:pic>
        <p:nvPicPr>
          <p:cNvPr id="5" name="Image 4" descr="Une image contenant texte, conception, logo&#10;&#10;Description générée automatiquement">
            <a:extLst>
              <a:ext uri="{FF2B5EF4-FFF2-40B4-BE49-F238E27FC236}">
                <a16:creationId xmlns:a16="http://schemas.microsoft.com/office/drawing/2014/main" id="{C51867BC-8EC4-0126-5DC6-CB76EDD61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0" y="1732914"/>
            <a:ext cx="1218719" cy="1452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82367-958B-330A-0FB5-2128148F7363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9037670" cy="735013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88"/>
            <a:r>
              <a:rPr lang="fr-FR" sz="2800" cap="small" dirty="0">
                <a:solidFill>
                  <a:schemeClr val="accent3"/>
                </a:solidFill>
              </a:rPr>
              <a:t>Retraite CPEG - rente-pont AVS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104D2D-B2F8-F8FF-09E4-769E358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81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F7599-C5D2-1A59-7345-4F8255A7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6196F-BD02-80F0-751F-326842B7A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Démarches administratives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79F225-E985-B55B-C679-5C4C56EF3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772" y="1290642"/>
            <a:ext cx="7200800" cy="492442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Communication de la date du départ en retraite à la CPEG faite par l’employeur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Envoi du formulaire de retraite autour du 20 du mois qui précède le départ en retraite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Retour par l’assuré du formulaire signé accompagné des justificatifs (IBAN, pièce d’identité, </a:t>
            </a:r>
            <a:r>
              <a:rPr lang="fr-FR" sz="2400" dirty="0" err="1">
                <a:solidFill>
                  <a:schemeClr val="accent2"/>
                </a:solidFill>
              </a:rPr>
              <a:t>etc</a:t>
            </a:r>
            <a:r>
              <a:rPr lang="fr-FR" sz="2400" dirty="0">
                <a:solidFill>
                  <a:schemeClr val="accent2"/>
                </a:solidFill>
              </a:rPr>
              <a:t>)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Ouverture de la rente et versement de l’éventuel capital par la CPEG à la fin du mois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Prestations viagères versées mensuellement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28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49BB8-58EE-88F5-458F-D0E10844A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87CFE-C947-BA87-0C6B-A07B8019C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4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Démarches administratives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2AAC2E-FEA7-680B-968D-226928BF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772" y="1290642"/>
            <a:ext cx="7200800" cy="984885"/>
          </a:xfrm>
        </p:spPr>
        <p:txBody>
          <a:bodyPr wrap="square">
            <a:spAutoFit/>
          </a:bodyPr>
          <a:lstStyle/>
          <a:p>
            <a:pPr marL="558000" lvl="4" algn="l">
              <a:lnSpc>
                <a:spcPct val="100000"/>
              </a:lnSpc>
              <a:spcBef>
                <a:spcPts val="1200"/>
              </a:spcBef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05CADA-B15D-00E7-9E64-3F84BFB2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00" y="1219201"/>
            <a:ext cx="5741328" cy="47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4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F856-382B-E603-BF98-88B8144E8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02D1B-1D2C-6966-3E92-58AEBAC50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30" y="-91815"/>
            <a:ext cx="11225133" cy="936105"/>
          </a:xfrm>
        </p:spPr>
        <p:txBody>
          <a:bodyPr/>
          <a:lstStyle/>
          <a:p>
            <a:r>
              <a:rPr lang="fr-CH" sz="3600" dirty="0">
                <a:solidFill>
                  <a:schemeClr val="accent3"/>
                </a:solidFill>
              </a:rPr>
              <a:t>Démarches administratives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163D32-896B-6728-AD96-48009A35A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772" y="1290642"/>
            <a:ext cx="7200800" cy="984885"/>
          </a:xfrm>
        </p:spPr>
        <p:txBody>
          <a:bodyPr wrap="square">
            <a:spAutoFit/>
          </a:bodyPr>
          <a:lstStyle/>
          <a:p>
            <a:pPr marL="558000" lvl="4" algn="l">
              <a:lnSpc>
                <a:spcPct val="100000"/>
              </a:lnSpc>
              <a:spcBef>
                <a:spcPts val="1200"/>
              </a:spcBef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2F8A56-F097-96FE-E264-9AF525AB1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39" y="844291"/>
            <a:ext cx="4479065" cy="53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1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DE72B-8B9B-DDD3-C969-BF9B522EA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ED9E7-176A-1B78-8C86-6F5A00E87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Démarches administratives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41943D-C6D9-16F0-ECBD-11428E327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772" y="1290642"/>
            <a:ext cx="7200800" cy="5755422"/>
          </a:xfrm>
        </p:spPr>
        <p:txBody>
          <a:bodyPr wrap="square">
            <a:spAutoFit/>
          </a:bodyPr>
          <a:lstStyle/>
          <a:p>
            <a:pPr marL="360363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Impôts résidents CH</a:t>
            </a:r>
          </a:p>
          <a:p>
            <a:pPr marL="360363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Rentes imposées comme un revenu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Versement du capital (quart de l’avoir LPP) imposé à 1/5 de l’impôt sur le revenu (GE) indépendamment des autres revenus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Attestation fiscale envoyée chaque année en février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53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17623-2077-25E2-2619-38F83167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64A7B-31F2-294D-A55B-84AAAF30A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12970"/>
            <a:ext cx="11236324" cy="72204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Démarches</a:t>
            </a:r>
            <a:r>
              <a:rPr lang="fr-CH" sz="3600" dirty="0">
                <a:solidFill>
                  <a:schemeClr val="accent3"/>
                </a:solidFill>
              </a:rPr>
              <a:t> </a:t>
            </a:r>
            <a:r>
              <a:rPr lang="fr-CH" sz="3200" dirty="0">
                <a:solidFill>
                  <a:schemeClr val="accent3"/>
                </a:solidFill>
              </a:rPr>
              <a:t>administratives</a:t>
            </a:r>
            <a:endParaRPr lang="fr-CH" sz="3600" dirty="0">
              <a:solidFill>
                <a:schemeClr val="accent3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D3DD0D-64AE-0E55-564F-4AEA04E52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644" y="971988"/>
            <a:ext cx="8023872" cy="6801862"/>
          </a:xfrm>
        </p:spPr>
        <p:txBody>
          <a:bodyPr wrap="square">
            <a:spAutoFit/>
          </a:bodyPr>
          <a:lstStyle/>
          <a:p>
            <a:pPr marL="360363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Impôts résidents à l’étranger</a:t>
            </a:r>
          </a:p>
          <a:p>
            <a:pPr marL="360363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Rentes : Impôt source (IS) prélevé selon convention de double imposition (taux fixe de 10%)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Ex : résidence en France d’un assuré de nationalité suisse = imposition  à la source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Ex: résidence en France d’un assuré de nationalité française = pas d’imposition  à la source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Capital:  IS obligatoire (barème progressif)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Attestation fiscale envoyée chaque année en février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2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9F648-FE16-491F-CEC6-57872C03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0398D-908C-D08D-1E93-FE023A503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7570179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Introduction</a:t>
            </a:r>
            <a:r>
              <a:rPr lang="fr-CH" sz="3600" dirty="0">
                <a:solidFill>
                  <a:schemeClr val="accent3"/>
                </a:solidFill>
              </a:rPr>
              <a:t> - Webinaires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B744ED-7C91-109A-11FB-182205B18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5828" y="1474012"/>
            <a:ext cx="7321685" cy="461665"/>
          </a:xfrm>
        </p:spPr>
        <p:txBody>
          <a:bodyPr wrap="square">
            <a:spAutoFit/>
          </a:bodyPr>
          <a:lstStyle/>
          <a:p>
            <a:pPr marL="558000" lvl="4" algn="l">
              <a:lnSpc>
                <a:spcPct val="100000"/>
              </a:lnSpc>
              <a:spcBef>
                <a:spcPts val="1200"/>
              </a:spcBef>
            </a:pPr>
            <a:r>
              <a:rPr lang="fr-FR" sz="2400" dirty="0">
                <a:solidFill>
                  <a:schemeClr val="accent2"/>
                </a:solidFill>
              </a:rPr>
              <a:t>Webinaires consultables sur le site de la CPEG</a:t>
            </a:r>
          </a:p>
        </p:txBody>
      </p:sp>
      <p:pic>
        <p:nvPicPr>
          <p:cNvPr id="4" name="Picture 4" descr="Analyse du contexte : la méthode Itérative ... | ITERATIVE">
            <a:extLst>
              <a:ext uri="{FF2B5EF4-FFF2-40B4-BE49-F238E27FC236}">
                <a16:creationId xmlns:a16="http://schemas.microsoft.com/office/drawing/2014/main" id="{108AB85C-F4EA-4795-9668-CD6B16FC5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6080"/>
          <a:stretch/>
        </p:blipFill>
        <p:spPr bwMode="auto">
          <a:xfrm>
            <a:off x="623888" y="1317938"/>
            <a:ext cx="1118133" cy="12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D851F8-DFEF-8B15-DE04-A3E4908D3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541" y="2194778"/>
            <a:ext cx="6824769" cy="18926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FFCED9-B053-033B-16DF-1E5712097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21" y="4419198"/>
            <a:ext cx="6959289" cy="17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22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A37FE-E6D3-EF74-373E-2CE2AB80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E59E245-843A-54C0-2883-79147812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1730"/>
          <a:stretch>
            <a:fillRect/>
          </a:stretch>
        </p:blipFill>
        <p:spPr>
          <a:xfrm>
            <a:off x="0" y="744533"/>
            <a:ext cx="3921855" cy="61513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12A9BD-5DC3-32B1-2F79-2B13F2558E8E}"/>
              </a:ext>
            </a:extLst>
          </p:cNvPr>
          <p:cNvSpPr txBox="1">
            <a:spLocks/>
          </p:cNvSpPr>
          <p:nvPr/>
        </p:nvSpPr>
        <p:spPr>
          <a:xfrm>
            <a:off x="358775" y="31601"/>
            <a:ext cx="8942262" cy="703411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6739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Conclusion</a:t>
            </a:r>
            <a:endParaRPr kumimoji="0" lang="fr-CH" sz="3600" b="0" i="0" u="none" strike="noStrike" kern="1200" cap="none" spc="0" normalizeH="0" baseline="0" noProof="0" dirty="0">
              <a:ln>
                <a:noFill/>
              </a:ln>
              <a:solidFill>
                <a:srgbClr val="006739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E59FC351-E3B0-6B36-3DAE-9A926516742B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 3 Piliers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A28A039-ECDB-BE6D-73A1-3952FDB00A96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8C616376-7077-9CE5-05DD-C81116D3B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768" y="1572674"/>
            <a:ext cx="8260796" cy="5096698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6B0938-DF67-FA63-E6E8-C7E4F197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3464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34800-817F-C32A-0F3C-13D6ABE1C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10B7273-36DB-F43C-3DB2-D36B9717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1730"/>
          <a:stretch>
            <a:fillRect/>
          </a:stretch>
        </p:blipFill>
        <p:spPr>
          <a:xfrm>
            <a:off x="0" y="744533"/>
            <a:ext cx="3921855" cy="6151397"/>
          </a:xfrm>
          <a:prstGeom prst="rect">
            <a:avLst/>
          </a:prstGeom>
        </p:spPr>
      </p:pic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5C987003-540C-4F78-2770-7D4CD53AB215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 3 Piliers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F529A27-DC5B-0120-4E41-1994AA7D7867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9EA33E2F-0BC4-2F50-D5F9-0531A052C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22" y="1559527"/>
            <a:ext cx="8260796" cy="5090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58F47-0F6A-52AC-AEB7-5F26CA347C6F}"/>
              </a:ext>
            </a:extLst>
          </p:cNvPr>
          <p:cNvSpPr txBox="1">
            <a:spLocks/>
          </p:cNvSpPr>
          <p:nvPr/>
        </p:nvSpPr>
        <p:spPr>
          <a:xfrm>
            <a:off x="358775" y="1"/>
            <a:ext cx="8942262" cy="735012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6739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Conclusion</a:t>
            </a:r>
            <a:endParaRPr kumimoji="0" lang="fr-CH" sz="3600" b="0" i="0" u="none" strike="noStrike" kern="1200" cap="none" spc="0" normalizeH="0" baseline="0" noProof="0" dirty="0">
              <a:ln>
                <a:noFill/>
              </a:ln>
              <a:solidFill>
                <a:srgbClr val="006739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FBEE76-A41A-2E31-ECD6-6ADB0472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3771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E9147-7748-D695-0F30-C65463845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C5BA755-BAE6-BE6F-CD95-290A31F6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1730"/>
          <a:stretch>
            <a:fillRect/>
          </a:stretch>
        </p:blipFill>
        <p:spPr>
          <a:xfrm>
            <a:off x="0" y="744533"/>
            <a:ext cx="3921855" cy="6151397"/>
          </a:xfrm>
          <a:prstGeom prst="rect">
            <a:avLst/>
          </a:prstGeom>
        </p:spPr>
      </p:pic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9AC821D8-A569-6D05-5876-B4BF6F254687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 3 Piliers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84CB4F9-BDF7-6C5F-846A-3FFDC3043023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D42ED950-86B8-BAC8-E794-FB05A3B53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22" y="1572674"/>
            <a:ext cx="8260796" cy="50966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5F283D-329E-FB89-08E3-1BE4AF6F3E65}"/>
              </a:ext>
            </a:extLst>
          </p:cNvPr>
          <p:cNvSpPr txBox="1">
            <a:spLocks/>
          </p:cNvSpPr>
          <p:nvPr/>
        </p:nvSpPr>
        <p:spPr>
          <a:xfrm>
            <a:off x="358775" y="31601"/>
            <a:ext cx="8942262" cy="703411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6739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Conclusion</a:t>
            </a:r>
            <a:endParaRPr kumimoji="0" lang="fr-CH" sz="3600" b="0" i="0" u="none" strike="noStrike" kern="1200" cap="none" spc="0" normalizeH="0" baseline="0" noProof="0" dirty="0">
              <a:ln>
                <a:noFill/>
              </a:ln>
              <a:solidFill>
                <a:srgbClr val="006739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C5CB9A-DAF6-97B0-45E6-8CCC9850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039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76FB-07EB-812A-810C-0B9D25DA8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E8F667E-6ABA-31F0-CB07-8EE0D2B0BF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1730"/>
          <a:stretch>
            <a:fillRect/>
          </a:stretch>
        </p:blipFill>
        <p:spPr>
          <a:xfrm>
            <a:off x="0" y="744533"/>
            <a:ext cx="3921855" cy="6151397"/>
          </a:xfrm>
          <a:prstGeom prst="rect">
            <a:avLst/>
          </a:prstGeom>
        </p:spPr>
      </p:pic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6CC4A444-CD55-3BBB-C20F-4A8002E284B9}"/>
              </a:ext>
            </a:extLst>
          </p:cNvPr>
          <p:cNvSpPr txBox="1">
            <a:spLocks/>
          </p:cNvSpPr>
          <p:nvPr/>
        </p:nvSpPr>
        <p:spPr>
          <a:xfrm>
            <a:off x="4034153" y="980728"/>
            <a:ext cx="533770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00" b="1" kern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3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37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4A34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 3 Piliers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FA3FC0E-FC9E-B760-2513-6D64EE4A8C66}"/>
              </a:ext>
            </a:extLst>
          </p:cNvPr>
          <p:cNvCxnSpPr/>
          <p:nvPr/>
        </p:nvCxnSpPr>
        <p:spPr>
          <a:xfrm>
            <a:off x="3647728" y="1203325"/>
            <a:ext cx="32918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B7703C7-FD06-3940-8000-631BC11A1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22" y="1575722"/>
            <a:ext cx="8260796" cy="5090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EB7E4-0284-35DA-72CB-68F7E8E9BDD3}"/>
              </a:ext>
            </a:extLst>
          </p:cNvPr>
          <p:cNvSpPr txBox="1">
            <a:spLocks/>
          </p:cNvSpPr>
          <p:nvPr/>
        </p:nvSpPr>
        <p:spPr>
          <a:xfrm>
            <a:off x="358775" y="31601"/>
            <a:ext cx="8942262" cy="703411"/>
          </a:xfrm>
          <a:prstGeom prst="rect">
            <a:avLst/>
          </a:prstGeom>
          <a:noFill/>
          <a:effectLst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6739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Conclusion</a:t>
            </a:r>
            <a:endParaRPr kumimoji="0" lang="fr-CH" sz="3600" b="0" i="0" u="none" strike="noStrike" kern="1200" cap="none" spc="0" normalizeH="0" baseline="0" noProof="0" dirty="0">
              <a:ln>
                <a:noFill/>
              </a:ln>
              <a:solidFill>
                <a:srgbClr val="006739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E85C59-F06B-FF22-B457-23D24847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9723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F39D6-3C8C-A804-D506-4EA18F406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B338D-4171-FEDC-02FD-E2B746E8B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Où s’informer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E07DBC-320F-1721-16DC-F72536922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645" y="971988"/>
            <a:ext cx="5430300" cy="46166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Site internet : cpeg.ch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9864C4-9DB9-379F-9BC6-D610C3F2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14" y="1607127"/>
            <a:ext cx="8535316" cy="40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689DC-B842-56DC-4B0F-563FFC662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2302AD-650E-DA56-7AE8-B08C73E99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Où s’informer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41C853-17B0-D01C-EBDF-7161A6542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645" y="971988"/>
            <a:ext cx="5430300" cy="46166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Espace personnel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86B882-E03A-9F37-5767-A0AB1D2C8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02" y="1524000"/>
            <a:ext cx="2854312" cy="46759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2DDBC1E-FDEE-2455-5CAA-5DA267C26C9B}"/>
              </a:ext>
            </a:extLst>
          </p:cNvPr>
          <p:cNvSpPr txBox="1"/>
          <p:nvPr/>
        </p:nvSpPr>
        <p:spPr>
          <a:xfrm>
            <a:off x="5444835" y="2930234"/>
            <a:ext cx="4994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2"/>
                </a:solidFill>
              </a:rPr>
              <a:t>Rapide et facile à créer </a:t>
            </a:r>
          </a:p>
          <a:p>
            <a:endParaRPr lang="fr-CH" sz="2400" dirty="0">
              <a:solidFill>
                <a:schemeClr val="accent2"/>
              </a:solidFill>
            </a:endParaRPr>
          </a:p>
          <a:p>
            <a:r>
              <a:rPr lang="fr-CH" sz="2400" dirty="0">
                <a:solidFill>
                  <a:schemeClr val="accent2"/>
                </a:solidFill>
              </a:rPr>
              <a:t>Très utile : accès au certificat d’assurance, simulations, rachats</a:t>
            </a:r>
          </a:p>
          <a:p>
            <a:endParaRPr lang="fr-CH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99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9F574-74BE-6273-22B4-16527C72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3BEF6-32A2-94A4-DB8D-9BDED737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Où s’informer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B0C3B4-8668-AF60-FD41-B994086CA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645" y="971988"/>
            <a:ext cx="7200800" cy="150810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145B16-124D-B0A7-B6E5-A98557508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54" y="735013"/>
            <a:ext cx="6599492" cy="55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3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F3450-F3E4-A09C-393E-D21BBE83E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0D7AB-F90C-EECD-059E-90647DC2F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30" y="-91815"/>
            <a:ext cx="11225133" cy="936105"/>
          </a:xfrm>
        </p:spPr>
        <p:txBody>
          <a:bodyPr/>
          <a:lstStyle/>
          <a:p>
            <a:r>
              <a:rPr lang="fr-CH" sz="3600">
                <a:solidFill>
                  <a:schemeClr val="accent3"/>
                </a:solidFill>
              </a:rPr>
              <a:t>Où s’informer</a:t>
            </a:r>
            <a:endParaRPr lang="fr-CH" sz="3600" dirty="0">
              <a:solidFill>
                <a:schemeClr val="accent3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2C4805-2C12-221D-03BE-E83E1AA78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645" y="971988"/>
            <a:ext cx="7200800" cy="150810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726926-EB02-D708-A4A7-C2321808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20" y="971988"/>
            <a:ext cx="5898961" cy="53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46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260625-9311-ACE6-F489-AC63E9B8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fr-CH">
                <a:solidFill>
                  <a:srgbClr val="363636"/>
                </a:solidFill>
              </a:rPr>
              <a:t>Webinaire - préparation à la retraite</a:t>
            </a:r>
            <a:endParaRPr lang="fr-CH" dirty="0">
              <a:solidFill>
                <a:srgbClr val="36363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3A9B3B-41F9-5915-E717-FF64A04D5A87}"/>
              </a:ext>
            </a:extLst>
          </p:cNvPr>
          <p:cNvSpPr txBox="1"/>
          <p:nvPr/>
        </p:nvSpPr>
        <p:spPr>
          <a:xfrm>
            <a:off x="2277241" y="3062015"/>
            <a:ext cx="4988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CH" sz="6400" b="1" dirty="0">
                <a:solidFill>
                  <a:srgbClr val="006739"/>
                </a:solidFill>
                <a:latin typeface="Aptos" panose="02110004020202020204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055895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ts d’interrogation de couleurs différentes">
            <a:extLst>
              <a:ext uri="{FF2B5EF4-FFF2-40B4-BE49-F238E27FC236}">
                <a16:creationId xmlns:a16="http://schemas.microsoft.com/office/drawing/2014/main" id="{2D1B2954-C6BB-1DA7-1898-EE6B7C8EEB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3044" r="26956"/>
          <a:stretch/>
        </p:blipFill>
        <p:spPr>
          <a:xfrm>
            <a:off x="6095989" y="0"/>
            <a:ext cx="6096012" cy="6858000"/>
          </a:xfrm>
          <a:prstGeom prst="rect">
            <a:avLst/>
          </a:prstGeom>
          <a:noFill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F284781-8347-5980-E6A0-72F91AE22E43}"/>
              </a:ext>
            </a:extLst>
          </p:cNvPr>
          <p:cNvSpPr txBox="1">
            <a:spLocks/>
          </p:cNvSpPr>
          <p:nvPr/>
        </p:nvSpPr>
        <p:spPr>
          <a:xfrm>
            <a:off x="630671" y="2636912"/>
            <a:ext cx="5926501" cy="13284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defTabSz="914377"/>
            <a:r>
              <a:rPr lang="fr-CH" sz="3600" dirty="0">
                <a:solidFill>
                  <a:srgbClr val="006739"/>
                </a:solidFill>
              </a:rPr>
              <a:t>Vos questions</a:t>
            </a:r>
          </a:p>
          <a:p>
            <a:pPr marL="1074712" defTabSz="914377">
              <a:spcBef>
                <a:spcPts val="1800"/>
              </a:spcBef>
            </a:pPr>
            <a:r>
              <a:rPr lang="fr-CH" sz="3600" dirty="0">
                <a:solidFill>
                  <a:srgbClr val="006739"/>
                </a:solidFill>
              </a:rPr>
              <a:t>Nos réponses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50ADD-52AF-3292-CD2A-98160BF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fr-CH">
                <a:solidFill>
                  <a:srgbClr val="363636"/>
                </a:solidFill>
              </a:rPr>
              <a:t>Webinaire - préparation à la retraite</a:t>
            </a:r>
            <a:endParaRPr lang="fr-CH" dirty="0">
              <a:solidFill>
                <a:srgbClr val="36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7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89C6C-AB4C-99E3-E78C-02C7B5E9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C08413-6AD0-1DA9-9C92-2274FA909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Introduction – système des 3 piliers</a:t>
            </a:r>
          </a:p>
        </p:txBody>
      </p:sp>
      <p:pic>
        <p:nvPicPr>
          <p:cNvPr id="9" name="Image 8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89DD2DBA-4210-F81D-6AFF-AA92241FF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8" y="1954271"/>
            <a:ext cx="2661999" cy="17746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FFD5A4F-5984-7050-5937-4423C334A767}"/>
              </a:ext>
            </a:extLst>
          </p:cNvPr>
          <p:cNvSpPr txBox="1"/>
          <p:nvPr/>
        </p:nvSpPr>
        <p:spPr>
          <a:xfrm>
            <a:off x="3228983" y="2074060"/>
            <a:ext cx="6213332" cy="1654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1er pilier, 2e pilier, 3e pilier</a:t>
            </a:r>
            <a:r>
              <a:rPr lang="fr-CH" sz="2400" dirty="0">
                <a:solidFill>
                  <a:srgbClr val="363636"/>
                </a:solidFill>
                <a:latin typeface="Aptos" panose="020B0004020202020204" pitchFamily="34" charset="0"/>
              </a:rPr>
              <a:t>,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trois rôles différents mais un même objectif :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715963" marR="0" lvl="0" indent="-352425" algn="l" defTabSz="914377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673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sécuriser votre avenir. </a:t>
            </a:r>
          </a:p>
        </p:txBody>
      </p:sp>
    </p:spTree>
    <p:extLst>
      <p:ext uri="{BB962C8B-B14F-4D97-AF65-F5344CB8AC3E}">
        <p14:creationId xmlns:p14="http://schemas.microsoft.com/office/powerpoint/2010/main" val="82469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9CDF2-1FAD-65D7-015D-D2A59450E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E3F6CB9F-46CB-39A0-17CE-99651AEF75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CH" noProof="0" dirty="0"/>
          </a:p>
          <a:p>
            <a:endParaRPr lang="fr-CH" noProof="0" dirty="0"/>
          </a:p>
        </p:txBody>
      </p:sp>
      <p:pic>
        <p:nvPicPr>
          <p:cNvPr id="7" name="Image 6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60ECC3F-212F-A5AC-48E7-15FED999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74" y="1203325"/>
            <a:ext cx="7746852" cy="514081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063629C-79ED-77B7-A83E-22F6C9FF8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6" y="0"/>
            <a:ext cx="11355388" cy="735013"/>
          </a:xfrm>
        </p:spPr>
        <p:txBody>
          <a:bodyPr/>
          <a:lstStyle/>
          <a:p>
            <a:pPr algn="l"/>
            <a:r>
              <a:rPr lang="fr-CH" sz="3200" dirty="0">
                <a:solidFill>
                  <a:schemeClr val="accent3"/>
                </a:solidFill>
              </a:rPr>
              <a:t>Introduction</a:t>
            </a:r>
            <a:r>
              <a:rPr lang="fr-CH" sz="3600" dirty="0">
                <a:solidFill>
                  <a:schemeClr val="accent3"/>
                </a:solidFill>
              </a:rPr>
              <a:t> – système des 3 piliers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419215-F085-A2B8-2D21-1F5C707B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</a:p>
        </p:txBody>
      </p:sp>
    </p:spTree>
    <p:extLst>
      <p:ext uri="{BB962C8B-B14F-4D97-AF65-F5344CB8AC3E}">
        <p14:creationId xmlns:p14="http://schemas.microsoft.com/office/powerpoint/2010/main" val="395544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53B6-D579-0F53-DF00-BB96059FF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2085ED-6918-D261-554A-FC0A253AE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4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 Retraite</a:t>
            </a:r>
            <a:r>
              <a:rPr lang="fr-CH" sz="3600" dirty="0">
                <a:solidFill>
                  <a:schemeClr val="accent3"/>
                </a:solidFill>
              </a:rPr>
              <a:t> </a:t>
            </a:r>
            <a:r>
              <a:rPr lang="fr-CH" sz="3200" dirty="0">
                <a:solidFill>
                  <a:schemeClr val="accent3"/>
                </a:solidFill>
              </a:rPr>
              <a:t>CPEG</a:t>
            </a:r>
            <a:endParaRPr lang="fr-CH" sz="3600" dirty="0">
              <a:solidFill>
                <a:schemeClr val="accent3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D0AC17-BDD9-8596-8808-7508A6CC6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106" y="1313045"/>
            <a:ext cx="7200800" cy="4493538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Principes généraux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Calcul d’une rente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Prestations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Combler d’éventuelles lacunes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Où trouver les informations sur le certificat d’assurance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Rentes-pont AVS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  <p:pic>
        <p:nvPicPr>
          <p:cNvPr id="4" name="Picture 4" descr="Analyse du contexte : la méthode Itérative ... | ITERATIVE">
            <a:extLst>
              <a:ext uri="{FF2B5EF4-FFF2-40B4-BE49-F238E27FC236}">
                <a16:creationId xmlns:a16="http://schemas.microsoft.com/office/drawing/2014/main" id="{DE571DAF-5821-B939-01F9-EB23F2551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6080"/>
          <a:stretch/>
        </p:blipFill>
        <p:spPr bwMode="auto">
          <a:xfrm>
            <a:off x="870322" y="1227085"/>
            <a:ext cx="1118133" cy="12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0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ED11F-1117-B09B-0BDE-351ACC8C1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77851-5380-E18A-E3CA-A1304D3BC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38" y="0"/>
            <a:ext cx="11236325" cy="735013"/>
          </a:xfrm>
        </p:spPr>
        <p:txBody>
          <a:bodyPr/>
          <a:lstStyle/>
          <a:p>
            <a:r>
              <a:rPr lang="fr-CH" sz="3200" dirty="0">
                <a:solidFill>
                  <a:schemeClr val="accent3"/>
                </a:solidFill>
              </a:rPr>
              <a:t>Retraite CPEG – principes généraux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EDA0E0-4B0D-0353-992A-79A855864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1844824"/>
            <a:ext cx="7200800" cy="2554545"/>
          </a:xfrm>
        </p:spPr>
        <p:txBody>
          <a:bodyPr wrap="square">
            <a:spAutoFit/>
          </a:bodyPr>
          <a:lstStyle/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Retraite possible dès 58 ans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Partielle ou totale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Rentes d’enfants dès 65 ans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/>
                </a:solidFill>
              </a:rPr>
              <a:t>Retrait possible que d’une partie du capital</a:t>
            </a:r>
          </a:p>
          <a:p>
            <a:pPr marL="900900" lvl="4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058539-1864-136A-390F-BAF93356915F}"/>
              </a:ext>
            </a:extLst>
          </p:cNvPr>
          <p:cNvSpPr txBox="1"/>
          <p:nvPr/>
        </p:nvSpPr>
        <p:spPr>
          <a:xfrm>
            <a:off x="1847528" y="964877"/>
            <a:ext cx="84969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4" defTabSz="685800">
              <a:spcBef>
                <a:spcPts val="1200"/>
              </a:spcBef>
              <a:defRPr/>
            </a:pPr>
            <a:r>
              <a:rPr lang="fr-CH" sz="2400" b="1" dirty="0">
                <a:solidFill>
                  <a:schemeClr val="accent2"/>
                </a:solidFill>
                <a:latin typeface="Aptos" panose="020B0004020202020204" pitchFamily="34" charset="0"/>
              </a:rPr>
              <a:t>Glossaire: </a:t>
            </a:r>
          </a:p>
          <a:p>
            <a:pPr marL="900900" lvl="4" indent="-342900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accent2"/>
                </a:solidFill>
                <a:latin typeface="Aptos" panose="020B0004020202020204" pitchFamily="34" charset="0"/>
              </a:rPr>
              <a:t>Traitement déterminant (TD) =&gt; Traitement légal annuel défini dans l’échelle des traitements des membres du personnel de l’Etat</a:t>
            </a:r>
          </a:p>
          <a:p>
            <a:pPr marL="900900" lvl="4" indent="-342900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accent2"/>
                </a:solidFill>
                <a:latin typeface="Aptos" panose="020B0004020202020204" pitchFamily="34" charset="0"/>
              </a:rPr>
              <a:t>Traitement cotisant (TC) =&gt; TD moins la Déduction de coordination; sert de base de calcul pour le calcul des cotisations</a:t>
            </a:r>
          </a:p>
          <a:p>
            <a:pPr marL="900900" lvl="4" indent="-342900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accent2"/>
                </a:solidFill>
                <a:latin typeface="Aptos" panose="020B0004020202020204" pitchFamily="34" charset="0"/>
              </a:rPr>
              <a:t>Salaire assuré =&gt; TC 100% multiplié par le Taux Moyen d’Activité (TMA); sert de base de calcul pour le calcul des prestations</a:t>
            </a:r>
          </a:p>
          <a:p>
            <a:pPr marL="900900" lvl="4" indent="-342900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accent2"/>
                </a:solidFill>
                <a:latin typeface="Aptos" panose="020B0004020202020204" pitchFamily="34" charset="0"/>
              </a:rPr>
              <a:t>Taux Moyen d’Activité (TMA) =&gt; moyenne de tous les taux d’activités durant l’affiliation, y compris les années rachetées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EEC1F2C-93FB-F82C-2D0E-DD545B95E1F8}"/>
              </a:ext>
            </a:extLst>
          </p:cNvPr>
          <p:cNvSpPr txBox="1">
            <a:spLocks/>
          </p:cNvSpPr>
          <p:nvPr/>
        </p:nvSpPr>
        <p:spPr>
          <a:xfrm>
            <a:off x="477838" y="0"/>
            <a:ext cx="11236325" cy="7350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solidFill>
                  <a:schemeClr val="accent3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H" sz="3200" dirty="0"/>
              <a:t>Retraite CPEG – calcul de la rente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C99FC9-F6A7-87A7-8EAC-BB24099F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Webinaire - préparation à la retraite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3366036"/>
      </p:ext>
    </p:extLst>
  </p:cSld>
  <p:clrMapOvr>
    <a:masterClrMapping/>
  </p:clrMapOvr>
</p:sld>
</file>

<file path=ppt/theme/theme1.xml><?xml version="1.0" encoding="utf-8"?>
<a:theme xmlns:a="http://schemas.openxmlformats.org/drawingml/2006/main" name="2_Template_CPEG_confidentiel">
  <a:themeElements>
    <a:clrScheme name="CPEG 3">
      <a:dk1>
        <a:srgbClr val="363636"/>
      </a:dk1>
      <a:lt1>
        <a:srgbClr val="FFFFFF"/>
      </a:lt1>
      <a:dk2>
        <a:srgbClr val="006739"/>
      </a:dk2>
      <a:lt2>
        <a:srgbClr val="E7E6E6"/>
      </a:lt2>
      <a:accent1>
        <a:srgbClr val="71E14D"/>
      </a:accent1>
      <a:accent2>
        <a:srgbClr val="04A345"/>
      </a:accent2>
      <a:accent3>
        <a:srgbClr val="006739"/>
      </a:accent3>
      <a:accent4>
        <a:srgbClr val="004230"/>
      </a:accent4>
      <a:accent5>
        <a:srgbClr val="D6D8D9"/>
      </a:accent5>
      <a:accent6>
        <a:srgbClr val="91919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EG_PowerPoint_presentation_DOC.pptx" id="{0E66E766-7E31-D54A-9F6B-79F27F2FB430}" vid="{409EAA58-AD0F-2A49-8E67-8E35CB3A3041}"/>
    </a:ext>
  </a:extLst>
</a:theme>
</file>

<file path=ppt/theme/theme2.xml><?xml version="1.0" encoding="utf-8"?>
<a:theme xmlns:a="http://schemas.openxmlformats.org/drawingml/2006/main" name="3_Template_CPEG_confidentiel">
  <a:themeElements>
    <a:clrScheme name="CPEG 3">
      <a:dk1>
        <a:srgbClr val="363636"/>
      </a:dk1>
      <a:lt1>
        <a:srgbClr val="FFFFFF"/>
      </a:lt1>
      <a:dk2>
        <a:srgbClr val="006739"/>
      </a:dk2>
      <a:lt2>
        <a:srgbClr val="E7E6E6"/>
      </a:lt2>
      <a:accent1>
        <a:srgbClr val="71E14D"/>
      </a:accent1>
      <a:accent2>
        <a:srgbClr val="04A345"/>
      </a:accent2>
      <a:accent3>
        <a:srgbClr val="006739"/>
      </a:accent3>
      <a:accent4>
        <a:srgbClr val="004230"/>
      </a:accent4>
      <a:accent5>
        <a:srgbClr val="D6D8D9"/>
      </a:accent5>
      <a:accent6>
        <a:srgbClr val="91919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EG_PowerPoint_presentation_DOC.pptx" id="{0E66E766-7E31-D54A-9F6B-79F27F2FB430}" vid="{409EAA58-AD0F-2A49-8E67-8E35CB3A3041}"/>
    </a:ext>
  </a:extLst>
</a:theme>
</file>

<file path=ppt/theme/theme3.xml><?xml version="1.0" encoding="utf-8"?>
<a:theme xmlns:a="http://schemas.openxmlformats.org/drawingml/2006/main" name="4_Template_CPEG_confidentiel">
  <a:themeElements>
    <a:clrScheme name="CPEG 3">
      <a:dk1>
        <a:srgbClr val="363636"/>
      </a:dk1>
      <a:lt1>
        <a:srgbClr val="FFFFFF"/>
      </a:lt1>
      <a:dk2>
        <a:srgbClr val="006739"/>
      </a:dk2>
      <a:lt2>
        <a:srgbClr val="E7E6E6"/>
      </a:lt2>
      <a:accent1>
        <a:srgbClr val="71E14D"/>
      </a:accent1>
      <a:accent2>
        <a:srgbClr val="04A345"/>
      </a:accent2>
      <a:accent3>
        <a:srgbClr val="006739"/>
      </a:accent3>
      <a:accent4>
        <a:srgbClr val="004230"/>
      </a:accent4>
      <a:accent5>
        <a:srgbClr val="D6D8D9"/>
      </a:accent5>
      <a:accent6>
        <a:srgbClr val="91919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EG_PowerPoint_presentation_DOC.pptx" id="{0E66E766-7E31-D54A-9F6B-79F27F2FB430}" vid="{409EAA58-AD0F-2A49-8E67-8E35CB3A3041}"/>
    </a:ext>
  </a:extLst>
</a:theme>
</file>

<file path=ppt/theme/theme4.xml><?xml version="1.0" encoding="utf-8"?>
<a:theme xmlns:a="http://schemas.openxmlformats.org/drawingml/2006/main" name="5_Template_CPEG_confidentiel">
  <a:themeElements>
    <a:clrScheme name="CPEG 3">
      <a:dk1>
        <a:srgbClr val="363636"/>
      </a:dk1>
      <a:lt1>
        <a:srgbClr val="FFFFFF"/>
      </a:lt1>
      <a:dk2>
        <a:srgbClr val="006739"/>
      </a:dk2>
      <a:lt2>
        <a:srgbClr val="E7E6E6"/>
      </a:lt2>
      <a:accent1>
        <a:srgbClr val="71E14D"/>
      </a:accent1>
      <a:accent2>
        <a:srgbClr val="04A345"/>
      </a:accent2>
      <a:accent3>
        <a:srgbClr val="006739"/>
      </a:accent3>
      <a:accent4>
        <a:srgbClr val="004230"/>
      </a:accent4>
      <a:accent5>
        <a:srgbClr val="D6D8D9"/>
      </a:accent5>
      <a:accent6>
        <a:srgbClr val="91919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DC7675C7-8F11-4CD6-AD06-7CC6D4DF7CA0}" vid="{1160369A-40CA-4F84-BA51-A1CCC30A325C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4344</TotalTime>
  <Words>1648</Words>
  <Application>Microsoft Office PowerPoint</Application>
  <PresentationFormat>Grand écran</PresentationFormat>
  <Paragraphs>343</Paragraphs>
  <Slides>49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49</vt:i4>
      </vt:variant>
    </vt:vector>
  </HeadingPairs>
  <TitlesOfParts>
    <vt:vector size="60" baseType="lpstr">
      <vt:lpstr>Aptos</vt:lpstr>
      <vt:lpstr>Aptos Display</vt:lpstr>
      <vt:lpstr>Aptos SemiBold</vt:lpstr>
      <vt:lpstr>Arial</vt:lpstr>
      <vt:lpstr>Calibri</vt:lpstr>
      <vt:lpstr>Symbol</vt:lpstr>
      <vt:lpstr>Wingdings</vt:lpstr>
      <vt:lpstr>2_Template_CPEG_confidentiel</vt:lpstr>
      <vt:lpstr>3_Template_CPEG_confidentiel</vt:lpstr>
      <vt:lpstr>4_Template_CPEG_confidentiel</vt:lpstr>
      <vt:lpstr>5_Template_CPEG_confidentiel</vt:lpstr>
      <vt:lpstr>Webinaire Préparation à la retraite</vt:lpstr>
      <vt:lpstr>Sommaire</vt:lpstr>
      <vt:lpstr>Introduction</vt:lpstr>
      <vt:lpstr>Introduction - Webinaires</vt:lpstr>
      <vt:lpstr>Introduction – système des 3 piliers</vt:lpstr>
      <vt:lpstr>Introduction – système des 3 piliers</vt:lpstr>
      <vt:lpstr> Retraite CPEG</vt:lpstr>
      <vt:lpstr>Retraite CPEG – principes généraux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Retraite CPEG – prestations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Démarches administratives</vt:lpstr>
      <vt:lpstr>Démarches administratives</vt:lpstr>
      <vt:lpstr>Démarches administratives</vt:lpstr>
      <vt:lpstr>Démarches administratives</vt:lpstr>
      <vt:lpstr>Démarches administratives</vt:lpstr>
      <vt:lpstr>Présentation PowerPoint</vt:lpstr>
      <vt:lpstr>Présentation PowerPoint</vt:lpstr>
      <vt:lpstr>Présentation PowerPoint</vt:lpstr>
      <vt:lpstr>Présentation PowerPoint</vt:lpstr>
      <vt:lpstr>Où s’informer</vt:lpstr>
      <vt:lpstr>Où s’informer</vt:lpstr>
      <vt:lpstr>Où s’informer</vt:lpstr>
      <vt:lpstr>Où s’informer</vt:lpstr>
      <vt:lpstr>Présentation PowerPoint</vt:lpstr>
      <vt:lpstr>Présentation PowerPoint</vt:lpstr>
    </vt:vector>
  </TitlesOfParts>
  <Company>CPEG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BONNET Cédric</dc:creator>
  <cp:lastModifiedBy>ROD Muriel</cp:lastModifiedBy>
  <cp:revision>31</cp:revision>
  <dcterms:created xsi:type="dcterms:W3CDTF">2026-06-02T13:01:40Z</dcterms:created>
  <dcterms:modified xsi:type="dcterms:W3CDTF">2026-06-09T08:42:17Z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b632c-9ed1-49b7-b968-b30017058dfe_Enabled">
    <vt:lpwstr>true</vt:lpwstr>
  </property>
  <property fmtid="{D5CDD505-2E9C-101B-9397-08002B2CF9AE}" pid="3" name="MSIP_Label_1adb632c-9ed1-49b7-b968-b30017058dfe_SetDate">
    <vt:lpwstr>2024-09-13T05:00:53Z</vt:lpwstr>
  </property>
  <property fmtid="{D5CDD505-2E9C-101B-9397-08002B2CF9AE}" pid="4" name="MSIP_Label_1adb632c-9ed1-49b7-b968-b30017058dfe_Method">
    <vt:lpwstr>Standard</vt:lpwstr>
  </property>
  <property fmtid="{D5CDD505-2E9C-101B-9397-08002B2CF9AE}" pid="5" name="MSIP_Label_1adb632c-9ed1-49b7-b968-b30017058dfe_Name">
    <vt:lpwstr>defa4170-0d19-0005-0001-bc88714345d2</vt:lpwstr>
  </property>
  <property fmtid="{D5CDD505-2E9C-101B-9397-08002B2CF9AE}" pid="6" name="MSIP_Label_1adb632c-9ed1-49b7-b968-b30017058dfe_SiteId">
    <vt:lpwstr>7fedeb70-6a26-481a-baa3-fa25a097b46b</vt:lpwstr>
  </property>
  <property fmtid="{D5CDD505-2E9C-101B-9397-08002B2CF9AE}" pid="7" name="MSIP_Label_1adb632c-9ed1-49b7-b968-b30017058dfe_ActionId">
    <vt:lpwstr>b5d16183-7bcb-4de1-a3a4-1b376622d4ed</vt:lpwstr>
  </property>
  <property fmtid="{D5CDD505-2E9C-101B-9397-08002B2CF9AE}" pid="8" name="MSIP_Label_1adb632c-9ed1-49b7-b968-b30017058dfe_ContentBits">
    <vt:lpwstr>0</vt:lpwstr>
  </property>
</Properties>
</file>