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9" r:id="rId1"/>
    <p:sldMasterId id="2147483681" r:id="rId2"/>
    <p:sldMasterId id="2147483712" r:id="rId3"/>
  </p:sldMasterIdLst>
  <p:notesMasterIdLst>
    <p:notesMasterId r:id="rId43"/>
  </p:notesMasterIdLst>
  <p:handoutMasterIdLst>
    <p:handoutMasterId r:id="rId44"/>
  </p:handoutMasterIdLst>
  <p:sldIdLst>
    <p:sldId id="782" r:id="rId4"/>
    <p:sldId id="311" r:id="rId5"/>
    <p:sldId id="919" r:id="rId6"/>
    <p:sldId id="946" r:id="rId7"/>
    <p:sldId id="926" r:id="rId8"/>
    <p:sldId id="920" r:id="rId9"/>
    <p:sldId id="927" r:id="rId10"/>
    <p:sldId id="922" r:id="rId11"/>
    <p:sldId id="921" r:id="rId12"/>
    <p:sldId id="924" r:id="rId13"/>
    <p:sldId id="928" r:id="rId14"/>
    <p:sldId id="956" r:id="rId15"/>
    <p:sldId id="923" r:id="rId16"/>
    <p:sldId id="929" r:id="rId17"/>
    <p:sldId id="918" r:id="rId18"/>
    <p:sldId id="899" r:id="rId19"/>
    <p:sldId id="936" r:id="rId20"/>
    <p:sldId id="937" r:id="rId21"/>
    <p:sldId id="939" r:id="rId22"/>
    <p:sldId id="940" r:id="rId23"/>
    <p:sldId id="941" r:id="rId24"/>
    <p:sldId id="942" r:id="rId25"/>
    <p:sldId id="900" r:id="rId26"/>
    <p:sldId id="686" r:id="rId27"/>
    <p:sldId id="603" r:id="rId28"/>
    <p:sldId id="604" r:id="rId29"/>
    <p:sldId id="947" r:id="rId30"/>
    <p:sldId id="948" r:id="rId31"/>
    <p:sldId id="949" r:id="rId32"/>
    <p:sldId id="950" r:id="rId33"/>
    <p:sldId id="951" r:id="rId34"/>
    <p:sldId id="952" r:id="rId35"/>
    <p:sldId id="953" r:id="rId36"/>
    <p:sldId id="954" r:id="rId37"/>
    <p:sldId id="955" r:id="rId38"/>
    <p:sldId id="801" r:id="rId39"/>
    <p:sldId id="469" r:id="rId40"/>
    <p:sldId id="799" r:id="rId41"/>
    <p:sldId id="731" r:id="rId42"/>
  </p:sldIdLst>
  <p:sldSz cx="12192000" cy="6858000"/>
  <p:notesSz cx="7099300" cy="10234613"/>
  <p:custDataLst>
    <p:tags r:id="rId4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26" userDrawn="1">
          <p15:clr>
            <a:srgbClr val="A4A3A4"/>
          </p15:clr>
        </p15:guide>
        <p15:guide id="2" orient="horz" pos="3838" userDrawn="1">
          <p15:clr>
            <a:srgbClr val="A4A3A4"/>
          </p15:clr>
        </p15:guide>
        <p15:guide id="3" pos="7333" userDrawn="1">
          <p15:clr>
            <a:srgbClr val="A4A3A4"/>
          </p15:clr>
        </p15:guide>
        <p15:guide id="4" pos="642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IJOT Marc" initials="BM" lastIdx="1" clrIdx="0">
    <p:extLst>
      <p:ext uri="{19B8F6BF-5375-455C-9EA6-DF929625EA0E}">
        <p15:presenceInfo xmlns:p15="http://schemas.microsoft.com/office/powerpoint/2012/main" userId="S-1-5-21-2287797765-438078933-1308532817-294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9A4E4"/>
    <a:srgbClr val="FA6B0A"/>
    <a:srgbClr val="FF9F9F"/>
    <a:srgbClr val="F2A700"/>
    <a:srgbClr val="F1A51B"/>
    <a:srgbClr val="B1DFA5"/>
    <a:srgbClr val="9DD78D"/>
    <a:srgbClr val="F49C0C"/>
    <a:srgbClr val="E5F4D4"/>
    <a:srgbClr val="D1D1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43" autoAdjust="0"/>
  </p:normalViewPr>
  <p:slideViewPr>
    <p:cSldViewPr>
      <p:cViewPr varScale="1">
        <p:scale>
          <a:sx n="63" d="100"/>
          <a:sy n="63" d="100"/>
        </p:scale>
        <p:origin x="732" y="272"/>
      </p:cViewPr>
      <p:guideLst>
        <p:guide orient="horz" pos="1026"/>
        <p:guide orient="horz" pos="3838"/>
        <p:guide pos="7333"/>
        <p:guide pos="6425"/>
      </p:guideLst>
    </p:cSldViewPr>
  </p:slideViewPr>
  <p:outlineViewPr>
    <p:cViewPr>
      <p:scale>
        <a:sx n="33" d="100"/>
        <a:sy n="33" d="100"/>
      </p:scale>
      <p:origin x="0" y="-2088"/>
    </p:cViewPr>
  </p:outlin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87" d="100"/>
          <a:sy n="87" d="100"/>
        </p:scale>
        <p:origin x="4238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ags" Target="tags/tag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notesMaster" Target="notesMasters/notesMaster1.xml"/><Relationship Id="rId48" Type="http://schemas.openxmlformats.org/officeDocument/2006/relationships/viewProps" Target="viewProps.xml"/><Relationship Id="rId8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BD7C700A-8285-734F-4404-B13E41DA300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137" cy="512304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4028010-25A1-2412-092B-F7F0DF52608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0506" y="0"/>
            <a:ext cx="3077137" cy="512304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r">
              <a:defRPr sz="1200"/>
            </a:lvl1pPr>
          </a:lstStyle>
          <a:p>
            <a:fld id="{CFD77205-D31E-4F69-BA55-5F46F983EC6C}" type="datetimeFigureOut">
              <a:rPr lang="fr-CH" smtClean="0"/>
              <a:t>29.04.2026</a:t>
            </a:fld>
            <a:endParaRPr lang="fr-CH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4856120-CF21-5782-F570-C46B2D75B66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2309"/>
            <a:ext cx="3077137" cy="512304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D2190D7-0316-635D-1BEE-A5A354BF949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0506" y="9722309"/>
            <a:ext cx="3077137" cy="512304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r">
              <a:defRPr sz="1200"/>
            </a:lvl1pPr>
          </a:lstStyle>
          <a:p>
            <a:fld id="{316B3DCA-7010-4561-BE4A-1417CD17008A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6506944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076363" cy="513508"/>
          </a:xfrm>
          <a:prstGeom prst="rect">
            <a:avLst/>
          </a:prstGeom>
        </p:spPr>
        <p:txBody>
          <a:bodyPr vert="horz" lIns="94760" tIns="47380" rIns="94760" bIns="4738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6" y="0"/>
            <a:ext cx="3076363" cy="513508"/>
          </a:xfrm>
          <a:prstGeom prst="rect">
            <a:avLst/>
          </a:prstGeom>
        </p:spPr>
        <p:txBody>
          <a:bodyPr vert="horz" lIns="94760" tIns="47380" rIns="94760" bIns="47380" rtlCol="0"/>
          <a:lstStyle>
            <a:lvl1pPr algn="r">
              <a:defRPr sz="1200"/>
            </a:lvl1pPr>
          </a:lstStyle>
          <a:p>
            <a:fld id="{256B23A9-AA3C-4E34-859A-FFEDF922C5BF}" type="datetimeFigureOut">
              <a:rPr lang="de-CH" smtClean="0"/>
              <a:t>20.04.2026</a:t>
            </a:fld>
            <a:endParaRPr lang="de-C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60" tIns="47380" rIns="94760" bIns="47380" rtlCol="0" anchor="ctr"/>
          <a:lstStyle/>
          <a:p>
            <a:endParaRPr lang="de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1" y="4925407"/>
            <a:ext cx="5679440" cy="4029879"/>
          </a:xfrm>
          <a:prstGeom prst="rect">
            <a:avLst/>
          </a:prstGeom>
        </p:spPr>
        <p:txBody>
          <a:bodyPr vert="horz" lIns="94760" tIns="47380" rIns="94760" bIns="4738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721108"/>
            <a:ext cx="3076363" cy="513507"/>
          </a:xfrm>
          <a:prstGeom prst="rect">
            <a:avLst/>
          </a:prstGeom>
        </p:spPr>
        <p:txBody>
          <a:bodyPr vert="horz" lIns="94760" tIns="47380" rIns="94760" bIns="4738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6" y="9721108"/>
            <a:ext cx="3076363" cy="513507"/>
          </a:xfrm>
          <a:prstGeom prst="rect">
            <a:avLst/>
          </a:prstGeom>
        </p:spPr>
        <p:txBody>
          <a:bodyPr vert="horz" lIns="94760" tIns="47380" rIns="94760" bIns="47380" rtlCol="0" anchor="b"/>
          <a:lstStyle>
            <a:lvl1pPr algn="r">
              <a:defRPr sz="1200"/>
            </a:lvl1pPr>
          </a:lstStyle>
          <a:p>
            <a:fld id="{E343D0D7-1696-47D3-AB2B-BEF04CD35B8E}" type="slidenum">
              <a:rPr lang="de-CH" smtClean="0"/>
              <a:t>‹N°›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30362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099959-E03E-ADE0-7880-14DB3CD482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ABEAA95-9CE9-73CA-7F9C-9A9091D1B6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23602ED-F496-6E21-4268-340DD60594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5415FF0-818C-61A2-9FDB-575C37D34C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43D0D7-1696-47D3-AB2B-BEF04CD35B8E}" type="slidenum">
              <a:rPr lang="de-CH" smtClean="0"/>
              <a:t>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460294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129308-AF02-95F9-1DD5-2CC8D7D3FD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5B45FBD-7F0D-6132-E56E-D98BF35115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F367FB2-C645-08F4-FCDB-2FB1E8677F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7574CDE-49F3-BEDD-C5A9-B24B959752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43D0D7-1696-47D3-AB2B-BEF04CD35B8E}" type="slidenum">
              <a:rPr lang="de-CH" smtClean="0"/>
              <a:t>13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363911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6BDBB0-7599-72ED-FDD5-548B4CD61A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0FB456B-5C34-7F26-C1FE-9D2D28EBD1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20CF7B7-757F-CE13-5B8A-9EAB9F5999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1145DC9-4B02-D968-70E3-0E64D12B92C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43D0D7-1696-47D3-AB2B-BEF04CD35B8E}" type="slidenum">
              <a:rPr lang="de-CH" smtClean="0"/>
              <a:t>14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137166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A98270-5E07-DFD7-1448-5C37B5593B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A163236-7848-98E4-DFDA-2E6D7254A7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8A3732F-4E2D-6EF2-8A5B-D27F8E2592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8E94F23-EA85-2881-9A14-5F432FF69E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43D0D7-1696-47D3-AB2B-BEF04CD35B8E}" type="slidenum">
              <a:rPr lang="de-CH" smtClean="0"/>
              <a:t>15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886358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09836C-8A2C-7D65-3091-501617DA05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A7EB8F0-A846-C814-FD13-32A9835793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8497A49-9D81-D670-276D-2A4245B2DB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1BF5B08-721E-4F26-AFD1-F4BDDFD7F8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43D0D7-1696-47D3-AB2B-BEF04CD35B8E}" type="slidenum">
              <a:rPr lang="de-CH" smtClean="0"/>
              <a:t>17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358211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CD3243-0DE5-3CFD-AA5A-2D79877031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8AB4A9A-6080-3904-F86D-E93A72A3F0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BFF45BA-3DE8-DD45-B4B8-2EA6A5F85B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0C8AF46-FF1B-5CF9-F032-07F23EBD66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43D0D7-1696-47D3-AB2B-BEF04CD35B8E}" type="slidenum">
              <a:rPr lang="de-CH" smtClean="0"/>
              <a:t>18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443983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0DD014-0B9D-3996-5BF8-473892AE30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EF4D6FC-3ED8-C524-F7A1-354A513CD1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432BEFC-FF55-7485-916F-A2C1FFE573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5CC1171-3EE4-BCC6-4D61-6B40CFC5A6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43D0D7-1696-47D3-AB2B-BEF04CD35B8E}" type="slidenum">
              <a:rPr lang="de-CH" smtClean="0"/>
              <a:t>19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446631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767C9E-D689-2FAE-300E-7C45DFBE9D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422AC9F-6E9E-4F54-77F8-CE07FF34BE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0A96D57-1D5A-7C71-2E79-A375321069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23A6BBB-1458-F69D-955B-EDD1F4D150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43D0D7-1696-47D3-AB2B-BEF04CD35B8E}" type="slidenum">
              <a:rPr lang="de-CH" smtClean="0"/>
              <a:t>20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055356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DAD9F9-432F-B76B-7C0A-583DC5A4E5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74694B6-0F67-A4A5-0EA9-8CB961B37E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BA0B7ED-7A1B-7899-66DF-BD07B8F67F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43EBEC8-14C5-C765-CD91-C4649AEB4C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43D0D7-1696-47D3-AB2B-BEF04CD35B8E}" type="slidenum">
              <a:rPr lang="de-CH" smtClean="0"/>
              <a:t>21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325005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DA24E9-AA98-F07E-C2EC-C945EE3CD0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7195E1E-9286-36C6-18BB-47CCEF89CD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E3241B0-E380-ED2B-D48C-EA07AA8C9F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0B173F9-78CB-D6CC-E99F-252EFE20CE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43D0D7-1696-47D3-AB2B-BEF04CD35B8E}" type="slidenum">
              <a:rPr lang="de-CH" smtClean="0"/>
              <a:t>22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117628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9C756E-CFF4-3F2E-F511-5FFCF807FE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94A2987-E2F2-5C24-7CDC-7630C3F90D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39086CE-CB4E-4DB4-1B10-90E7B95F34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B38034D-F172-EB22-9A13-F78710DE1A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43D0D7-1696-47D3-AB2B-BEF04CD35B8E}" type="slidenum">
              <a:rPr lang="de-CH" smtClean="0"/>
              <a:t>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049055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196B3C-99A3-9676-7855-44D253B3BC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58D6B79-E794-6170-1B23-86F6E1CFBD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F96B22C-6D45-BF02-24EF-AFC3BC4A2A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7D0793F-4D2B-D3D3-7825-B63F178DE1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43D0D7-1696-47D3-AB2B-BEF04CD35B8E}" type="slidenum">
              <a:rPr lang="de-CH" smtClean="0"/>
              <a:t>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274201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07CAF5-AA76-7D01-0F23-126BEDB050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D92D1C7-1C67-4E74-49BF-430F979233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3052278-26F3-B020-26D2-595B2820D6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A17D964-8CD5-4141-8F53-E32ACEA8CE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43D0D7-1696-47D3-AB2B-BEF04CD35B8E}" type="slidenum">
              <a:rPr lang="de-CH" smtClean="0"/>
              <a:t>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904267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59F442-8656-DE76-6D91-7FDCAD5E77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6913871-5C2E-CA39-ABAD-E892A58E0C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11B4353-1C5B-29A5-267F-4513CD1FE8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26BE9AC-2B81-33D9-9FEA-288B8218CD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43D0D7-1696-47D3-AB2B-BEF04CD35B8E}" type="slidenum">
              <a:rPr lang="de-CH" smtClean="0"/>
              <a:t>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077109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1573B2-B15E-0944-8E41-1D1D329F29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4E5155E-D55C-4B08-551A-BC3896C037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2A2E167-A65A-3A59-F5FC-62026E15B2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60D5BAF-BE9A-4AE6-B0C4-D1BFCF19D6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43D0D7-1696-47D3-AB2B-BEF04CD35B8E}" type="slidenum">
              <a:rPr lang="de-CH" smtClean="0"/>
              <a:t>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166330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BD2946-3E0A-A32E-DE02-D705330A70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B170A70-3F80-6D53-3E51-0B1C3EC24D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713647F-5774-90EC-5EF1-B4E17757E0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028BFF5-7FE8-F5C5-D0D7-DEFD94DD19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43D0D7-1696-47D3-AB2B-BEF04CD35B8E}" type="slidenum">
              <a:rPr lang="de-CH" smtClean="0"/>
              <a:t>10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058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F2C5F6-2241-D573-C515-B847B0EE51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5A345A8-73CF-271A-4410-835B798F50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53E4074-7DDB-8A03-43CB-3EAF5C6816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BBA96F0-7E26-7AE1-C422-43A8AB4F05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43D0D7-1696-47D3-AB2B-BEF04CD35B8E}" type="slidenum">
              <a:rPr lang="de-CH" smtClean="0"/>
              <a:t>11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436224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145A21-0D66-B16E-01A8-E823C55D20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6689A69-FEE3-BC60-F174-CA1CBC4A45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F877D42-B7C8-6B39-6D6E-732861303F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47240CE-679F-51B9-BD22-7A3C9F7863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43D0D7-1696-47D3-AB2B-BEF04CD35B8E}" type="slidenum">
              <a:rPr lang="de-CH" smtClean="0"/>
              <a:t>12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0675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peg.ch/" TargetMode="External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peg.ch/" TargetMode="External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cpeg.ch/" TargetMode="Externa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peg.ch/" TargetMode="External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emf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cpeg.ch/" TargetMode="Externa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peg.ch/" TargetMode="External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emf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cpeg.ch/" TargetMode="Externa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peg.ch/" TargetMode="External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emf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peg.ch/" TargetMode="External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emf"/><Relationship Id="rId5" Type="http://schemas.openxmlformats.org/officeDocument/2006/relationships/hyperlink" Target="https://www.linkedin.com/company/caisse-de-pr&#233;voyance-de-l'etat-de-gen&#232;ve-cpeg-/" TargetMode="External"/><Relationship Id="rId4" Type="http://schemas.openxmlformats.org/officeDocument/2006/relationships/image" Target="../media/image3.emf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peg.ch/" TargetMode="External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emf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emf"/><Relationship Id="rId5" Type="http://schemas.openxmlformats.org/officeDocument/2006/relationships/hyperlink" Target="https://www.linkedin.com/company/caisse-de-pr&#233;voyance-de-l'etat-de-gen&#232;ve-cpeg-/" TargetMode="External"/><Relationship Id="rId4" Type="http://schemas.openxmlformats.org/officeDocument/2006/relationships/hyperlink" Target="https://www.cpeg.ch/" TargetMode="Externa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cpeg.ch/" TargetMode="Externa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emf"/><Relationship Id="rId5" Type="http://schemas.openxmlformats.org/officeDocument/2006/relationships/hyperlink" Target="https://www.linkedin.com/company/caisse-de-pr&#233;voyance-de-l'etat-de-gen&#232;ve-cpeg-/" TargetMode="External"/><Relationship Id="rId4" Type="http://schemas.openxmlformats.org/officeDocument/2006/relationships/hyperlink" Target="https://www.cpeg.ch/" TargetMode="Externa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www.cpeg.ch/" TargetMode="Externa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hyperlink" Target="https://www.cpeg.ch/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emf"/><Relationship Id="rId5" Type="http://schemas.openxmlformats.org/officeDocument/2006/relationships/hyperlink" Target="https://www.linkedin.com/company/caisse-de-pr&#233;voyance-de-l'etat-de-gen&#232;ve-cpeg-/" TargetMode="External"/><Relationship Id="rId4" Type="http://schemas.openxmlformats.org/officeDocument/2006/relationships/image" Target="../media/image7.em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hyperlink" Target="https://www.cpeg.ch/" TargetMode="External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emf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EA3A07-3FBA-0451-677C-E691F97EAD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C2599AB-06F9-D7E3-32AA-052F840DE1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D007520-7B06-F322-D815-6D243A511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33E83-E3F9-473B-9977-3E97691CAA72}" type="datetime1">
              <a:rPr lang="fr-FR" smtClean="0"/>
              <a:t>20/04/2026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DC3A755-CC52-0118-9707-037F45B6B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CPEG – Optimiser sa prévoyance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9D4002C-1546-51A9-1B9F-58B5E3646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6E457-8A95-4A28-80B7-51D51E25F68D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3080620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C054D5-D087-F5F3-AE81-43254EC56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CDC2671-018E-8E67-62B2-AA13CF022B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DFB78AF-F06D-95EF-422A-FEB97368A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0663E-727F-4292-A212-034CC74C512F}" type="datetime1">
              <a:rPr lang="fr-FR" smtClean="0"/>
              <a:t>20/04/2026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B927ABE-EA68-9117-6840-AB7EE19B6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CPEG – Optimiser sa prévoyance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385E2AB-5FB8-3024-B6D9-A614D46B1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6E457-8A95-4A28-80B7-51D51E25F68D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301214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5CA03BC2-8C06-4D73-BF35-3DF664C50D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2A1AC54-811C-0CEA-C3DF-CF082AC9FE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F5F7F0A-3298-C189-1E5F-A111FAAB1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D1862-1ECB-4234-8212-664C7EA0585C}" type="datetime1">
              <a:rPr lang="fr-FR" smtClean="0"/>
              <a:t>20/04/2026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335CCDF-4675-5930-068A-8B61883C5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CPEG – Optimiser sa prévoyance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E1AE8E9-770E-DB07-62C2-AB4EF069C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6E457-8A95-4A28-80B7-51D51E25F68D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0422288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ouverture_confidentiel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02" y="2688001"/>
            <a:ext cx="6571900" cy="176922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8369" y="4464001"/>
            <a:ext cx="6582561" cy="5998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432"/>
              </a:spcBef>
              <a:buNone/>
              <a:defRPr sz="2400">
                <a:solidFill>
                  <a:schemeClr val="accent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BA178F6-A43C-D383-4ABD-84EFE0806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7923" y="-1"/>
            <a:ext cx="4154079" cy="4154079"/>
          </a:xfrm>
          <a:prstGeom prst="rect">
            <a:avLst/>
          </a:prstGeom>
        </p:spPr>
      </p:pic>
      <p:sp>
        <p:nvSpPr>
          <p:cNvPr id="4" name="Espace réservé du pied de page 12">
            <a:extLst>
              <a:ext uri="{FF2B5EF4-FFF2-40B4-BE49-F238E27FC236}">
                <a16:creationId xmlns:a16="http://schemas.microsoft.com/office/drawing/2014/main" id="{6BE6646F-344F-F667-307A-64B11F29D0F8}"/>
              </a:ext>
            </a:extLst>
          </p:cNvPr>
          <p:cNvSpPr txBox="1">
            <a:spLocks/>
          </p:cNvSpPr>
          <p:nvPr/>
        </p:nvSpPr>
        <p:spPr>
          <a:xfrm>
            <a:off x="2255574" y="6309785"/>
            <a:ext cx="1920213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 cap="none" baseline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900" b="1" i="0" dirty="0" err="1">
                <a:solidFill>
                  <a:schemeClr val="accent2"/>
                </a:solidFill>
                <a:latin typeface="Aptos SemiBold" panose="020B0004020202020204" pitchFamily="34" charset="0"/>
              </a:rPr>
              <a:t>Personnel</a:t>
            </a:r>
            <a:r>
              <a:rPr lang="de-CH" sz="900" b="1" i="0" dirty="0">
                <a:solidFill>
                  <a:schemeClr val="accent2"/>
                </a:solidFill>
                <a:latin typeface="Aptos SemiBold" panose="020B0004020202020204" pitchFamily="34" charset="0"/>
              </a:rPr>
              <a:t> et </a:t>
            </a:r>
            <a:r>
              <a:rPr lang="de-CH" sz="900" b="1" i="0" dirty="0" err="1">
                <a:solidFill>
                  <a:schemeClr val="accent2"/>
                </a:solidFill>
                <a:latin typeface="Aptos SemiBold" panose="020B0004020202020204" pitchFamily="34" charset="0"/>
              </a:rPr>
              <a:t>Confidentiel</a:t>
            </a:r>
            <a:endParaRPr lang="de-CH" sz="900" b="1" i="0" dirty="0">
              <a:solidFill>
                <a:schemeClr val="accent2"/>
              </a:solidFill>
              <a:latin typeface="Aptos SemiBold" panose="020B0004020202020204" pitchFamily="34" charset="0"/>
            </a:endParaRPr>
          </a:p>
        </p:txBody>
      </p:sp>
      <p:sp>
        <p:nvSpPr>
          <p:cNvPr id="6" name="Espace réservé du pied de page 12">
            <a:extLst>
              <a:ext uri="{FF2B5EF4-FFF2-40B4-BE49-F238E27FC236}">
                <a16:creationId xmlns:a16="http://schemas.microsoft.com/office/drawing/2014/main" id="{3A073EE1-5967-9123-6250-28082839158B}"/>
              </a:ext>
            </a:extLst>
          </p:cNvPr>
          <p:cNvSpPr txBox="1">
            <a:spLocks/>
          </p:cNvSpPr>
          <p:nvPr/>
        </p:nvSpPr>
        <p:spPr>
          <a:xfrm>
            <a:off x="624419" y="6309785"/>
            <a:ext cx="1151103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 cap="none" baseline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900" b="1" i="0" dirty="0" err="1">
                <a:solidFill>
                  <a:schemeClr val="accent2"/>
                </a:solidFill>
                <a:latin typeface="Aptos SemiBold" panose="020B00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www.cpeg.ch</a:t>
            </a:r>
            <a:endParaRPr lang="de-CH" sz="900" b="1" i="0" dirty="0">
              <a:solidFill>
                <a:schemeClr val="accent2"/>
              </a:solidFill>
              <a:latin typeface="Aptos SemiBold" panose="020B0004020202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0997FEC-3A80-21AF-E6A5-B46F3B1ABB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6467" y="5461001"/>
            <a:ext cx="2523067" cy="1253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2165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  <p15:guide id="3" pos="4445" userDrawn="1">
          <p15:clr>
            <a:srgbClr val="FBAE40"/>
          </p15:clr>
        </p15:guide>
        <p15:guide id="5" orient="horz" pos="2981" userDrawn="1">
          <p15:clr>
            <a:srgbClr val="FBAE40"/>
          </p15:clr>
        </p15:guide>
        <p15:guide id="6" orient="horz" pos="3117" userDrawn="1">
          <p15:clr>
            <a:srgbClr val="FBAE40"/>
          </p15:clr>
        </p15:guide>
        <p15:guide id="7" pos="6048" userDrawn="1">
          <p15:clr>
            <a:srgbClr val="FBAE40"/>
          </p15:clr>
        </p15:guide>
        <p15:guide id="8" orient="horz" pos="3072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Couverture_Vert foncé_confidentiel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F601DBF7-DFBF-C879-5169-C0B40E6F60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6467" y="5461001"/>
            <a:ext cx="2523067" cy="12530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02" y="2688001"/>
            <a:ext cx="6571900" cy="176922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8369" y="4464001"/>
            <a:ext cx="6582561" cy="5998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432"/>
              </a:spcBef>
              <a:buNone/>
              <a:defRPr sz="2400">
                <a:solidFill>
                  <a:schemeClr val="accent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23" name="Espace réservé du pied de page 12">
            <a:extLst>
              <a:ext uri="{FF2B5EF4-FFF2-40B4-BE49-F238E27FC236}">
                <a16:creationId xmlns:a16="http://schemas.microsoft.com/office/drawing/2014/main" id="{30AD9361-4911-2E09-BA00-3CFD92BE7BAB}"/>
              </a:ext>
            </a:extLst>
          </p:cNvPr>
          <p:cNvSpPr txBox="1">
            <a:spLocks/>
          </p:cNvSpPr>
          <p:nvPr/>
        </p:nvSpPr>
        <p:spPr>
          <a:xfrm>
            <a:off x="624419" y="6309785"/>
            <a:ext cx="1151103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 cap="none" baseline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900" b="1" i="0" dirty="0" err="1">
                <a:solidFill>
                  <a:schemeClr val="accent2"/>
                </a:solidFill>
                <a:latin typeface="Aptos SemiBold" panose="020B00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www.cpeg.ch</a:t>
            </a:r>
            <a:endParaRPr lang="de-CH" sz="900" b="1" i="0" dirty="0">
              <a:solidFill>
                <a:schemeClr val="accent2"/>
              </a:solidFill>
              <a:latin typeface="Aptos SemiBold" panose="020B0004020202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AE5DEAF-20BA-E4C8-8791-29DA4B70EC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0000" y="1"/>
            <a:ext cx="4148667" cy="4148667"/>
          </a:xfrm>
          <a:prstGeom prst="rect">
            <a:avLst/>
          </a:prstGeom>
        </p:spPr>
      </p:pic>
      <p:sp>
        <p:nvSpPr>
          <p:cNvPr id="4" name="Espace réservé du pied de page 12">
            <a:extLst>
              <a:ext uri="{FF2B5EF4-FFF2-40B4-BE49-F238E27FC236}">
                <a16:creationId xmlns:a16="http://schemas.microsoft.com/office/drawing/2014/main" id="{907FCE99-7564-B33A-2F8D-55023CA1934B}"/>
              </a:ext>
            </a:extLst>
          </p:cNvPr>
          <p:cNvSpPr txBox="1">
            <a:spLocks/>
          </p:cNvSpPr>
          <p:nvPr/>
        </p:nvSpPr>
        <p:spPr>
          <a:xfrm>
            <a:off x="2255574" y="6309785"/>
            <a:ext cx="1920213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 cap="none" baseline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900" b="1" i="0" dirty="0" err="1">
                <a:solidFill>
                  <a:schemeClr val="accent2"/>
                </a:solidFill>
                <a:latin typeface="Aptos SemiBold" panose="020B0004020202020204" pitchFamily="34" charset="0"/>
              </a:rPr>
              <a:t>Personnel</a:t>
            </a:r>
            <a:r>
              <a:rPr lang="de-CH" sz="900" b="1" i="0" dirty="0">
                <a:solidFill>
                  <a:schemeClr val="accent2"/>
                </a:solidFill>
                <a:latin typeface="Aptos SemiBold" panose="020B0004020202020204" pitchFamily="34" charset="0"/>
              </a:rPr>
              <a:t> et </a:t>
            </a:r>
            <a:r>
              <a:rPr lang="de-CH" sz="900" b="1" i="0" dirty="0" err="1">
                <a:solidFill>
                  <a:schemeClr val="accent2"/>
                </a:solidFill>
                <a:latin typeface="Aptos SemiBold" panose="020B0004020202020204" pitchFamily="34" charset="0"/>
              </a:rPr>
              <a:t>Confidentiel</a:t>
            </a:r>
            <a:endParaRPr lang="de-CH" sz="900" b="1" i="0" dirty="0">
              <a:solidFill>
                <a:schemeClr val="accent2"/>
              </a:solidFill>
              <a:latin typeface="Aptos SemiBold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0530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  <p15:guide id="3" pos="4445" userDrawn="1">
          <p15:clr>
            <a:srgbClr val="FBAE40"/>
          </p15:clr>
        </p15:guide>
        <p15:guide id="7" pos="6048" userDrawn="1">
          <p15:clr>
            <a:srgbClr val="FBAE40"/>
          </p15:clr>
        </p15:guide>
        <p15:guide id="8" orient="horz" pos="3072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Couverture_Vert moyen_confidentiel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DEFEBAD-0053-AA11-3B6B-4B51FD6CCF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0000" y="1"/>
            <a:ext cx="4148667" cy="414866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601DBF7-DFBF-C879-5169-C0B40E6F60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6467" y="5461001"/>
            <a:ext cx="2523067" cy="12530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02" y="2688001"/>
            <a:ext cx="6571900" cy="176922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8369" y="4464001"/>
            <a:ext cx="6582561" cy="5998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432"/>
              </a:spcBef>
              <a:buNone/>
              <a:defRPr sz="2400">
                <a:solidFill>
                  <a:schemeClr val="accent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23" name="Espace réservé du pied de page 12">
            <a:extLst>
              <a:ext uri="{FF2B5EF4-FFF2-40B4-BE49-F238E27FC236}">
                <a16:creationId xmlns:a16="http://schemas.microsoft.com/office/drawing/2014/main" id="{30AD9361-4911-2E09-BA00-3CFD92BE7BAB}"/>
              </a:ext>
            </a:extLst>
          </p:cNvPr>
          <p:cNvSpPr txBox="1">
            <a:spLocks/>
          </p:cNvSpPr>
          <p:nvPr/>
        </p:nvSpPr>
        <p:spPr>
          <a:xfrm>
            <a:off x="624419" y="6309785"/>
            <a:ext cx="1151103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 cap="none" baseline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900" b="1" i="0" dirty="0" err="1">
                <a:solidFill>
                  <a:schemeClr val="accent1"/>
                </a:solidFill>
                <a:latin typeface="Aptos SemiBold" panose="020B00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www.cpeg.ch</a:t>
            </a:r>
            <a:endParaRPr lang="de-CH" sz="900" b="1" i="0" dirty="0">
              <a:solidFill>
                <a:schemeClr val="accent1"/>
              </a:solidFill>
              <a:latin typeface="Aptos SemiBold" panose="020B0004020202020204" pitchFamily="34" charset="0"/>
            </a:endParaRPr>
          </a:p>
        </p:txBody>
      </p:sp>
      <p:sp>
        <p:nvSpPr>
          <p:cNvPr id="5" name="Espace réservé du pied de page 12">
            <a:extLst>
              <a:ext uri="{FF2B5EF4-FFF2-40B4-BE49-F238E27FC236}">
                <a16:creationId xmlns:a16="http://schemas.microsoft.com/office/drawing/2014/main" id="{DE1EA9FF-DB7B-4105-ECF4-80C790639787}"/>
              </a:ext>
            </a:extLst>
          </p:cNvPr>
          <p:cNvSpPr txBox="1">
            <a:spLocks/>
          </p:cNvSpPr>
          <p:nvPr/>
        </p:nvSpPr>
        <p:spPr>
          <a:xfrm>
            <a:off x="2255574" y="6309785"/>
            <a:ext cx="1920213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 cap="none" baseline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900" b="1" i="0" dirty="0" err="1">
                <a:solidFill>
                  <a:schemeClr val="accent1"/>
                </a:solidFill>
                <a:latin typeface="Aptos SemiBold" panose="020B0004020202020204" pitchFamily="34" charset="0"/>
              </a:rPr>
              <a:t>Personnel</a:t>
            </a:r>
            <a:r>
              <a:rPr lang="de-CH" sz="900" b="1" i="0" dirty="0">
                <a:solidFill>
                  <a:schemeClr val="accent1"/>
                </a:solidFill>
                <a:latin typeface="Aptos SemiBold" panose="020B0004020202020204" pitchFamily="34" charset="0"/>
              </a:rPr>
              <a:t> et </a:t>
            </a:r>
            <a:r>
              <a:rPr lang="de-CH" sz="900" b="1" i="0" dirty="0" err="1">
                <a:solidFill>
                  <a:schemeClr val="accent1"/>
                </a:solidFill>
                <a:latin typeface="Aptos SemiBold" panose="020B0004020202020204" pitchFamily="34" charset="0"/>
              </a:rPr>
              <a:t>Confidentiel</a:t>
            </a:r>
            <a:endParaRPr lang="de-CH" sz="900" b="1" i="0" dirty="0">
              <a:solidFill>
                <a:schemeClr val="accent1"/>
              </a:solidFill>
              <a:latin typeface="Aptos SemiBold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17526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  <p15:guide id="3" pos="4445" userDrawn="1">
          <p15:clr>
            <a:srgbClr val="FBAE40"/>
          </p15:clr>
        </p15:guide>
        <p15:guide id="7" pos="6048" userDrawn="1">
          <p15:clr>
            <a:srgbClr val="FBAE40"/>
          </p15:clr>
        </p15:guide>
        <p15:guide id="8" orient="horz" pos="3072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Couverture_confidenti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679625CE-EAAC-A674-7D64-7845B5B84D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6467" y="5461001"/>
            <a:ext cx="2523067" cy="12530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02" y="2688001"/>
            <a:ext cx="6571900" cy="176922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400" b="1">
                <a:solidFill>
                  <a:schemeClr val="accent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8369" y="4464001"/>
            <a:ext cx="6582561" cy="5998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432"/>
              </a:spcBef>
              <a:buNone/>
              <a:defRPr sz="24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23" name="Espace réservé du pied de page 12">
            <a:extLst>
              <a:ext uri="{FF2B5EF4-FFF2-40B4-BE49-F238E27FC236}">
                <a16:creationId xmlns:a16="http://schemas.microsoft.com/office/drawing/2014/main" id="{30AD9361-4911-2E09-BA00-3CFD92BE7BAB}"/>
              </a:ext>
            </a:extLst>
          </p:cNvPr>
          <p:cNvSpPr txBox="1">
            <a:spLocks/>
          </p:cNvSpPr>
          <p:nvPr/>
        </p:nvSpPr>
        <p:spPr>
          <a:xfrm>
            <a:off x="624419" y="6309785"/>
            <a:ext cx="1151103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 cap="none" baseline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900" b="1" i="0" dirty="0" err="1">
                <a:solidFill>
                  <a:schemeClr val="tx1"/>
                </a:solidFill>
                <a:latin typeface="Aptos SemiBold" panose="020B00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www.cpeg.ch</a:t>
            </a:r>
            <a:endParaRPr lang="de-CH" sz="900" b="1" i="0" dirty="0">
              <a:solidFill>
                <a:schemeClr val="tx1"/>
              </a:solidFill>
              <a:latin typeface="Aptos SemiBold" panose="020B00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54BA42F-0C9B-3B68-7598-3949486BCAF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8040000" y="0"/>
            <a:ext cx="4152000" cy="4152000"/>
          </a:xfrm>
          <a:prstGeom prst="rect">
            <a:avLst/>
          </a:prstGeom>
        </p:spPr>
      </p:pic>
      <p:sp>
        <p:nvSpPr>
          <p:cNvPr id="4" name="Espace réservé du pied de page 12">
            <a:extLst>
              <a:ext uri="{FF2B5EF4-FFF2-40B4-BE49-F238E27FC236}">
                <a16:creationId xmlns:a16="http://schemas.microsoft.com/office/drawing/2014/main" id="{408A7A23-36A5-B95E-0936-7EE33604EE7F}"/>
              </a:ext>
            </a:extLst>
          </p:cNvPr>
          <p:cNvSpPr txBox="1">
            <a:spLocks/>
          </p:cNvSpPr>
          <p:nvPr/>
        </p:nvSpPr>
        <p:spPr>
          <a:xfrm>
            <a:off x="2255574" y="6309785"/>
            <a:ext cx="1920213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 cap="none" baseline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900" b="1" i="0" dirty="0" err="1">
                <a:solidFill>
                  <a:schemeClr val="accent2"/>
                </a:solidFill>
                <a:latin typeface="Aptos SemiBold" panose="020B0004020202020204" pitchFamily="34" charset="0"/>
              </a:rPr>
              <a:t>Personnel</a:t>
            </a:r>
            <a:r>
              <a:rPr lang="de-CH" sz="900" b="1" i="0" dirty="0">
                <a:solidFill>
                  <a:schemeClr val="accent2"/>
                </a:solidFill>
                <a:latin typeface="Aptos SemiBold" panose="020B0004020202020204" pitchFamily="34" charset="0"/>
              </a:rPr>
              <a:t> et </a:t>
            </a:r>
            <a:r>
              <a:rPr lang="de-CH" sz="900" b="1" i="0" dirty="0" err="1">
                <a:solidFill>
                  <a:schemeClr val="accent2"/>
                </a:solidFill>
                <a:latin typeface="Aptos SemiBold" panose="020B0004020202020204" pitchFamily="34" charset="0"/>
              </a:rPr>
              <a:t>Confidentiel</a:t>
            </a:r>
            <a:endParaRPr lang="de-CH" sz="900" b="1" i="0" dirty="0">
              <a:solidFill>
                <a:schemeClr val="accent2"/>
              </a:solidFill>
              <a:latin typeface="Aptos SemiBold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85129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  <p15:guide id="3" pos="4445" userDrawn="1">
          <p15:clr>
            <a:srgbClr val="FBAE40"/>
          </p15:clr>
        </p15:guide>
        <p15:guide id="7" pos="6048" userDrawn="1">
          <p15:clr>
            <a:srgbClr val="FBAE40"/>
          </p15:clr>
        </p15:guide>
        <p15:guide id="8" orient="horz" pos="3072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2_Transition_confidenti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00" y="2649600"/>
            <a:ext cx="6571200" cy="177120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400">
                <a:solidFill>
                  <a:schemeClr val="accent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0000" y="4425600"/>
            <a:ext cx="6571200" cy="60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4993" y="6309321"/>
            <a:ext cx="960107" cy="287867"/>
          </a:xfrm>
          <a:prstGeom prst="rect">
            <a:avLst/>
          </a:prstGeom>
        </p:spPr>
        <p:txBody>
          <a:bodyPr/>
          <a:lstStyle/>
          <a:p>
            <a:fld id="{1978FD83-AB60-4C9F-9139-1BE90B7F2DD7}" type="datetime1">
              <a:rPr lang="fr-FR" smtClean="0"/>
              <a:t>20/04/2026</a:t>
            </a:fld>
            <a:endParaRPr lang="de-C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694400" y="6307201"/>
            <a:ext cx="3988800" cy="287867"/>
          </a:xfrm>
          <a:prstGeom prst="rect">
            <a:avLst/>
          </a:prstGeom>
        </p:spPr>
        <p:txBody>
          <a:bodyPr/>
          <a:lstStyle/>
          <a:p>
            <a:r>
              <a:rPr lang="fr-CH"/>
              <a:t>CPEG – Optimiser sa prévoyance</a:t>
            </a:r>
            <a:endParaRPr lang="de-C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7A2B8-3476-4EF8-8CF0-940EB108C252}" type="slidenum">
              <a:rPr lang="de-CH" smtClean="0"/>
              <a:pPr/>
              <a:t>‹N°›</a:t>
            </a:fld>
            <a:endParaRPr lang="de-CH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977796C-E473-A75D-348D-885D53CA3B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0000" y="0"/>
            <a:ext cx="4152000" cy="4152000"/>
          </a:xfrm>
          <a:prstGeom prst="rect">
            <a:avLst/>
          </a:prstGeom>
        </p:spPr>
      </p:pic>
      <p:sp>
        <p:nvSpPr>
          <p:cNvPr id="4" name="Espace réservé du pied de page 12">
            <a:extLst>
              <a:ext uri="{FF2B5EF4-FFF2-40B4-BE49-F238E27FC236}">
                <a16:creationId xmlns:a16="http://schemas.microsoft.com/office/drawing/2014/main" id="{C85A8B9F-CFEC-64BD-F0D9-8021CC6236C6}"/>
              </a:ext>
            </a:extLst>
          </p:cNvPr>
          <p:cNvSpPr txBox="1">
            <a:spLocks/>
          </p:cNvSpPr>
          <p:nvPr/>
        </p:nvSpPr>
        <p:spPr>
          <a:xfrm>
            <a:off x="6336000" y="6309785"/>
            <a:ext cx="1920213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 cap="none" baseline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900" b="0" i="0" dirty="0" err="1">
                <a:solidFill>
                  <a:schemeClr val="accent2"/>
                </a:solidFill>
                <a:latin typeface="Aptos" panose="020B0004020202020204" pitchFamily="34" charset="0"/>
              </a:rPr>
              <a:t>Personnel</a:t>
            </a:r>
            <a:r>
              <a:rPr lang="de-CH" sz="900" b="0" i="0" dirty="0">
                <a:solidFill>
                  <a:schemeClr val="accent2"/>
                </a:solidFill>
                <a:latin typeface="Aptos" panose="020B0004020202020204" pitchFamily="34" charset="0"/>
              </a:rPr>
              <a:t> et </a:t>
            </a:r>
            <a:r>
              <a:rPr lang="de-CH" sz="900" b="0" i="0" dirty="0" err="1">
                <a:solidFill>
                  <a:schemeClr val="accent2"/>
                </a:solidFill>
                <a:latin typeface="Aptos" panose="020B0004020202020204" pitchFamily="34" charset="0"/>
              </a:rPr>
              <a:t>Confidentiel</a:t>
            </a:r>
            <a:endParaRPr lang="de-CH" sz="900" b="0" i="0" dirty="0">
              <a:solidFill>
                <a:schemeClr val="accent2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63153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Transition + Photo_confidentiel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00" y="2649600"/>
            <a:ext cx="6571200" cy="177120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0000" y="4425600"/>
            <a:ext cx="6571200" cy="60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2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4993" y="6309321"/>
            <a:ext cx="960107" cy="28786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BCC781F-0625-45B3-B695-CDC906158FD5}" type="datetime1">
              <a:rPr lang="fr-FR" smtClean="0"/>
              <a:t>20/04/2026</a:t>
            </a:fld>
            <a:endParaRPr lang="de-C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694400" y="6307201"/>
            <a:ext cx="3988800" cy="28786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CH"/>
              <a:t>CPEG – Optimiser sa prévoyance</a:t>
            </a:r>
            <a:endParaRPr lang="de-C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B7A2B8-3476-4EF8-8CF0-940EB108C252}" type="slidenum">
              <a:rPr lang="de-CH" smtClean="0"/>
              <a:pPr/>
              <a:t>‹N°›</a:t>
            </a:fld>
            <a:endParaRPr lang="de-CH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DA17831-4EB5-BD2E-2A74-4DDA1321A8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2000" y="504000"/>
            <a:ext cx="480000" cy="480000"/>
          </a:xfrm>
          <a:prstGeom prst="rect">
            <a:avLst/>
          </a:prstGeom>
        </p:spPr>
      </p:pic>
      <p:sp>
        <p:nvSpPr>
          <p:cNvPr id="4" name="Espace réservé du pied de page 12">
            <a:extLst>
              <a:ext uri="{FF2B5EF4-FFF2-40B4-BE49-F238E27FC236}">
                <a16:creationId xmlns:a16="http://schemas.microsoft.com/office/drawing/2014/main" id="{AE8A0A35-9089-15D7-E9EB-2AF7718AA1FA}"/>
              </a:ext>
            </a:extLst>
          </p:cNvPr>
          <p:cNvSpPr txBox="1">
            <a:spLocks/>
          </p:cNvSpPr>
          <p:nvPr/>
        </p:nvSpPr>
        <p:spPr>
          <a:xfrm>
            <a:off x="6336000" y="6309785"/>
            <a:ext cx="1920213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 cap="none" baseline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900" b="0" i="0" dirty="0" err="1">
                <a:solidFill>
                  <a:schemeClr val="accent1"/>
                </a:solidFill>
                <a:latin typeface="Aptos" panose="020B0004020202020204" pitchFamily="34" charset="0"/>
              </a:rPr>
              <a:t>Personnel</a:t>
            </a:r>
            <a:r>
              <a:rPr lang="de-CH" sz="900" b="0" i="0" dirty="0">
                <a:solidFill>
                  <a:schemeClr val="accent1"/>
                </a:solidFill>
                <a:latin typeface="Aptos" panose="020B0004020202020204" pitchFamily="34" charset="0"/>
              </a:rPr>
              <a:t> et </a:t>
            </a:r>
            <a:r>
              <a:rPr lang="de-CH" sz="900" b="0" i="0" dirty="0" err="1">
                <a:solidFill>
                  <a:schemeClr val="accent1"/>
                </a:solidFill>
                <a:latin typeface="Aptos" panose="020B0004020202020204" pitchFamily="34" charset="0"/>
              </a:rPr>
              <a:t>Confidentiel</a:t>
            </a:r>
            <a:endParaRPr lang="de-CH" sz="900" b="0" i="0" dirty="0">
              <a:solidFill>
                <a:schemeClr val="accent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8817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1 colonne_confidenti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3AB5BA-C050-6816-2C48-BAFAB14FE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367" y="412801"/>
            <a:ext cx="10412735" cy="916749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5D28C3A-EEBE-F991-7C04-B62C898CA7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694400" y="6307201"/>
            <a:ext cx="3988800" cy="287867"/>
          </a:xfrm>
          <a:prstGeom prst="rect">
            <a:avLst/>
          </a:prstGeom>
        </p:spPr>
        <p:txBody>
          <a:bodyPr/>
          <a:lstStyle/>
          <a:p>
            <a:r>
              <a:rPr lang="fr-CH"/>
              <a:t>CPEG – Optimiser sa prévoyance</a:t>
            </a:r>
            <a:endParaRPr lang="de-CH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BE4E22F-F7DE-4C96-1DA1-0843924D2C8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4B7A2B8-3476-4EF8-8CF0-940EB108C252}" type="slidenum">
              <a:rPr lang="de-CH" smtClean="0"/>
              <a:pPr/>
              <a:t>‹N°›</a:t>
            </a:fld>
            <a:endParaRPr lang="de-CH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24A30FD-5DCC-4CB8-1EB9-23116F67B729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624993" y="6309321"/>
            <a:ext cx="960107" cy="287867"/>
          </a:xfrm>
          <a:prstGeom prst="rect">
            <a:avLst/>
          </a:prstGeom>
        </p:spPr>
        <p:txBody>
          <a:bodyPr/>
          <a:lstStyle/>
          <a:p>
            <a:fld id="{5D2E1BDC-BFCF-451E-8F79-B0EA3E6E1B97}" type="datetime1">
              <a:rPr lang="fr-FR" smtClean="0"/>
              <a:t>20/04/2026</a:t>
            </a:fld>
            <a:endParaRPr lang="de-CH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2D8826A3-84EB-4FFF-AAFD-C02D3CC840E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8367" y="1604433"/>
            <a:ext cx="11235267" cy="4417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6" name="Espace réservé du pied de page 12">
            <a:extLst>
              <a:ext uri="{FF2B5EF4-FFF2-40B4-BE49-F238E27FC236}">
                <a16:creationId xmlns:a16="http://schemas.microsoft.com/office/drawing/2014/main" id="{5DCEE8D0-D429-7795-680C-1F5B624940ED}"/>
              </a:ext>
            </a:extLst>
          </p:cNvPr>
          <p:cNvSpPr txBox="1">
            <a:spLocks/>
          </p:cNvSpPr>
          <p:nvPr/>
        </p:nvSpPr>
        <p:spPr>
          <a:xfrm>
            <a:off x="6336000" y="6309785"/>
            <a:ext cx="1920213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 cap="none" baseline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900" b="0" i="0" dirty="0" err="1">
                <a:solidFill>
                  <a:schemeClr val="accent2"/>
                </a:solidFill>
                <a:latin typeface="Aptos" panose="020B0004020202020204" pitchFamily="34" charset="0"/>
              </a:rPr>
              <a:t>Personnel</a:t>
            </a:r>
            <a:r>
              <a:rPr lang="de-CH" sz="900" b="0" i="0" dirty="0">
                <a:solidFill>
                  <a:schemeClr val="accent2"/>
                </a:solidFill>
                <a:latin typeface="Aptos" panose="020B0004020202020204" pitchFamily="34" charset="0"/>
              </a:rPr>
              <a:t> et </a:t>
            </a:r>
            <a:r>
              <a:rPr lang="de-CH" sz="900" b="0" i="0" dirty="0" err="1">
                <a:solidFill>
                  <a:schemeClr val="accent2"/>
                </a:solidFill>
                <a:latin typeface="Aptos" panose="020B0004020202020204" pitchFamily="34" charset="0"/>
              </a:rPr>
              <a:t>Confidentiel</a:t>
            </a:r>
            <a:endParaRPr lang="de-CH" sz="900" b="0" i="0" dirty="0">
              <a:solidFill>
                <a:schemeClr val="accent2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92817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2 colonnes_confidenti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8367" y="412801"/>
            <a:ext cx="10412735" cy="916749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20327B7F-315F-647F-FF7D-612D7F493EC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8367" y="1604434"/>
            <a:ext cx="5378451" cy="4417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9796EB71-844A-126E-18C8-83863C2DD82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335184" y="1604434"/>
            <a:ext cx="5376333" cy="4417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2" name="Espace réservé du pied de page 12">
            <a:extLst>
              <a:ext uri="{FF2B5EF4-FFF2-40B4-BE49-F238E27FC236}">
                <a16:creationId xmlns:a16="http://schemas.microsoft.com/office/drawing/2014/main" id="{C65D88AE-FB84-0D0C-3B03-3FA72980B5E5}"/>
              </a:ext>
            </a:extLst>
          </p:cNvPr>
          <p:cNvSpPr txBox="1">
            <a:spLocks/>
          </p:cNvSpPr>
          <p:nvPr/>
        </p:nvSpPr>
        <p:spPr>
          <a:xfrm>
            <a:off x="6336000" y="6309785"/>
            <a:ext cx="1920213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 cap="none" baseline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900" b="0" i="0" dirty="0" err="1">
                <a:solidFill>
                  <a:schemeClr val="accent2"/>
                </a:solidFill>
                <a:latin typeface="Aptos" panose="020B0004020202020204" pitchFamily="34" charset="0"/>
              </a:rPr>
              <a:t>Personnel</a:t>
            </a:r>
            <a:r>
              <a:rPr lang="de-CH" sz="900" b="0" i="0" dirty="0">
                <a:solidFill>
                  <a:schemeClr val="accent2"/>
                </a:solidFill>
                <a:latin typeface="Aptos" panose="020B0004020202020204" pitchFamily="34" charset="0"/>
              </a:rPr>
              <a:t> et </a:t>
            </a:r>
            <a:r>
              <a:rPr lang="de-CH" sz="900" b="0" i="0" dirty="0" err="1">
                <a:solidFill>
                  <a:schemeClr val="accent2"/>
                </a:solidFill>
                <a:latin typeface="Aptos" panose="020B0004020202020204" pitchFamily="34" charset="0"/>
              </a:rPr>
              <a:t>Confidentiel</a:t>
            </a:r>
            <a:endParaRPr lang="de-CH" sz="900" b="0" i="0" dirty="0">
              <a:solidFill>
                <a:schemeClr val="accent2"/>
              </a:solidFill>
              <a:latin typeface="Aptos" panose="020B0004020202020204" pitchFamily="34" charset="0"/>
            </a:endParaRP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D1013B3-56F4-0AFB-2A01-DD7BBF0074D3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97533B44-F265-432B-AB4D-6BBBB0B5BB81}" type="datetime1">
              <a:rPr lang="fr-FR" smtClean="0"/>
              <a:t>20/04/2026</a:t>
            </a:fld>
            <a:endParaRPr lang="de-CH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BDA76BC-1005-4884-15AC-D69E999A28A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fr-CH"/>
              <a:t>CPEG – Optimiser sa prévoyance</a:t>
            </a:r>
            <a:endParaRPr lang="de-CH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87C770B9-FEF6-95F2-E34C-17D4E9151CD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4B7A2B8-3476-4EF8-8CF0-940EB108C252}" type="slidenum">
              <a:rPr lang="de-CH" smtClean="0"/>
              <a:pPr/>
              <a:t>‹N°›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106454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3689" userDrawn="1">
          <p15:clr>
            <a:srgbClr val="FBAE40"/>
          </p15:clr>
        </p15:guide>
        <p15:guide id="4" pos="3991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0BEB29-95A8-7937-D4B0-592605D4D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7CC238E-A598-3D3F-3E5B-BEE25B0AED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4C086D4-495A-C90C-00FA-A213C13DE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433C-2C7F-4D0F-986E-9650A376FA45}" type="datetime1">
              <a:rPr lang="fr-FR" smtClean="0"/>
              <a:t>20/04/2026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C4A261A-8002-2BE1-192C-9F544ECF5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CPEG – Optimiser sa prévoyance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9C76494-8F74-C315-DA57-D1E757191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6E457-8A95-4A28-80B7-51D51E25F68D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460347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2 colonnes + image_ confidenti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8367" y="412801"/>
            <a:ext cx="10412735" cy="916749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20327B7F-315F-647F-FF7D-612D7F493EC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8367" y="1604434"/>
            <a:ext cx="5378451" cy="4417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3" name="Rectangle : avec coin arrondi 2">
            <a:extLst>
              <a:ext uri="{FF2B5EF4-FFF2-40B4-BE49-F238E27FC236}">
                <a16:creationId xmlns:a16="http://schemas.microsoft.com/office/drawing/2014/main" id="{8E040E8E-C438-D691-877F-AC4FDA3BD3A0}"/>
              </a:ext>
            </a:extLst>
          </p:cNvPr>
          <p:cNvSpPr/>
          <p:nvPr/>
        </p:nvSpPr>
        <p:spPr>
          <a:xfrm>
            <a:off x="6335184" y="1604434"/>
            <a:ext cx="5376816" cy="4417484"/>
          </a:xfrm>
          <a:prstGeom prst="round1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7CF55457-93C1-DAFC-D53D-63F337D1CE5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35186" y="1604434"/>
            <a:ext cx="5378449" cy="4417484"/>
          </a:xfrm>
          <a:prstGeom prst="round1Rect">
            <a:avLst/>
          </a:prstGeo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2" name="Espace réservé du pied de page 12">
            <a:extLst>
              <a:ext uri="{FF2B5EF4-FFF2-40B4-BE49-F238E27FC236}">
                <a16:creationId xmlns:a16="http://schemas.microsoft.com/office/drawing/2014/main" id="{D065E42A-6A52-3564-5560-71708968CCB0}"/>
              </a:ext>
            </a:extLst>
          </p:cNvPr>
          <p:cNvSpPr txBox="1">
            <a:spLocks/>
          </p:cNvSpPr>
          <p:nvPr/>
        </p:nvSpPr>
        <p:spPr>
          <a:xfrm>
            <a:off x="6335184" y="6309785"/>
            <a:ext cx="1920213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 cap="none" baseline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900" b="0" i="0" dirty="0" err="1">
                <a:solidFill>
                  <a:schemeClr val="accent2"/>
                </a:solidFill>
                <a:latin typeface="Aptos" panose="020B0004020202020204" pitchFamily="34" charset="0"/>
              </a:rPr>
              <a:t>Personnel</a:t>
            </a:r>
            <a:r>
              <a:rPr lang="de-CH" sz="900" b="0" i="0" dirty="0">
                <a:solidFill>
                  <a:schemeClr val="accent2"/>
                </a:solidFill>
                <a:latin typeface="Aptos" panose="020B0004020202020204" pitchFamily="34" charset="0"/>
              </a:rPr>
              <a:t> et </a:t>
            </a:r>
            <a:r>
              <a:rPr lang="de-CH" sz="900" b="0" i="0" dirty="0" err="1">
                <a:solidFill>
                  <a:schemeClr val="accent2"/>
                </a:solidFill>
                <a:latin typeface="Aptos" panose="020B0004020202020204" pitchFamily="34" charset="0"/>
              </a:rPr>
              <a:t>Confidentiel</a:t>
            </a:r>
            <a:endParaRPr lang="de-CH" sz="900" b="0" i="0" dirty="0">
              <a:solidFill>
                <a:schemeClr val="accent2"/>
              </a:solidFill>
              <a:latin typeface="Aptos" panose="020B0004020202020204" pitchFamily="34" charset="0"/>
            </a:endParaRP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A7BC53F6-C0F2-D66B-B0FA-940BC44E06D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3C50E329-E2E9-4B16-BFA8-3172B2E70F24}" type="datetime1">
              <a:rPr lang="fr-FR" smtClean="0"/>
              <a:t>20/04/2026</a:t>
            </a:fld>
            <a:endParaRPr lang="de-CH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F56C4302-96B3-5FD0-6CAF-EECD5F9F77C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fr-CH"/>
              <a:t>CPEG – Optimiser sa prévoyance</a:t>
            </a:r>
            <a:endParaRPr lang="de-CH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3F557258-1B43-7CF3-F973-F4184D69E9E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4B7A2B8-3476-4EF8-8CF0-940EB108C252}" type="slidenum">
              <a:rPr lang="de-CH" smtClean="0"/>
              <a:pPr/>
              <a:t>‹N°›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594096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3689" userDrawn="1">
          <p15:clr>
            <a:srgbClr val="FBAE40"/>
          </p15:clr>
        </p15:guide>
        <p15:guide id="4" pos="3991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re seul confidenti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12">
            <a:extLst>
              <a:ext uri="{FF2B5EF4-FFF2-40B4-BE49-F238E27FC236}">
                <a16:creationId xmlns:a16="http://schemas.microsoft.com/office/drawing/2014/main" id="{8B0C2430-79DF-3690-D6B5-4CC8F68F2ED1}"/>
              </a:ext>
            </a:extLst>
          </p:cNvPr>
          <p:cNvSpPr txBox="1">
            <a:spLocks/>
          </p:cNvSpPr>
          <p:nvPr/>
        </p:nvSpPr>
        <p:spPr>
          <a:xfrm>
            <a:off x="6336000" y="6309785"/>
            <a:ext cx="1920213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 cap="none" baseline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900" b="0" i="0" dirty="0" err="1">
                <a:solidFill>
                  <a:schemeClr val="accent2"/>
                </a:solidFill>
                <a:latin typeface="Aptos" panose="020B0004020202020204" pitchFamily="34" charset="0"/>
              </a:rPr>
              <a:t>Personnel</a:t>
            </a:r>
            <a:r>
              <a:rPr lang="de-CH" sz="900" b="0" i="0" dirty="0">
                <a:solidFill>
                  <a:schemeClr val="accent2"/>
                </a:solidFill>
                <a:latin typeface="Aptos" panose="020B0004020202020204" pitchFamily="34" charset="0"/>
              </a:rPr>
              <a:t> et </a:t>
            </a:r>
            <a:r>
              <a:rPr lang="de-CH" sz="900" b="0" i="0" dirty="0" err="1">
                <a:solidFill>
                  <a:schemeClr val="accent2"/>
                </a:solidFill>
                <a:latin typeface="Aptos" panose="020B0004020202020204" pitchFamily="34" charset="0"/>
              </a:rPr>
              <a:t>Confidentiel</a:t>
            </a:r>
            <a:endParaRPr lang="de-CH" sz="900" b="0" i="0" dirty="0">
              <a:solidFill>
                <a:schemeClr val="accent2"/>
              </a:solidFill>
              <a:latin typeface="Aptos" panose="020B0004020202020204" pitchFamily="34" charset="0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5DF8B0B1-6162-1EFB-D9B9-880544D6F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28D8CBE-3816-7FEC-D68F-29A144552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DBF6D-C30C-49F4-BFF0-A9964CC14D9D}" type="datetime1">
              <a:rPr lang="fr-FR" smtClean="0"/>
              <a:t>20/04/2026</a:t>
            </a:fld>
            <a:endParaRPr lang="de-CH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1849029B-6F0C-0486-900F-81C49BFD9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CPEG – Optimiser sa prévoyance</a:t>
            </a:r>
            <a:endParaRPr lang="de-CH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3EEB7B90-10F9-FEC5-008F-11E50440F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7A2B8-3476-4EF8-8CF0-940EB108C252}" type="slidenum">
              <a:rPr lang="de-CH" smtClean="0"/>
              <a:pPr/>
              <a:t>‹N°›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602006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Vide_confidenti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2">
            <a:extLst>
              <a:ext uri="{FF2B5EF4-FFF2-40B4-BE49-F238E27FC236}">
                <a16:creationId xmlns:a16="http://schemas.microsoft.com/office/drawing/2014/main" id="{866FA8D3-ECC0-54E9-0374-E0421FE4BBBE}"/>
              </a:ext>
            </a:extLst>
          </p:cNvPr>
          <p:cNvSpPr txBox="1">
            <a:spLocks/>
          </p:cNvSpPr>
          <p:nvPr/>
        </p:nvSpPr>
        <p:spPr>
          <a:xfrm>
            <a:off x="6336000" y="6309785"/>
            <a:ext cx="1920213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 cap="none" baseline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900" b="0" i="0" dirty="0" err="1">
                <a:solidFill>
                  <a:schemeClr val="accent2"/>
                </a:solidFill>
                <a:latin typeface="Aptos" panose="020B0004020202020204" pitchFamily="34" charset="0"/>
              </a:rPr>
              <a:t>Personnel</a:t>
            </a:r>
            <a:r>
              <a:rPr lang="de-CH" sz="900" b="0" i="0" dirty="0">
                <a:solidFill>
                  <a:schemeClr val="accent2"/>
                </a:solidFill>
                <a:latin typeface="Aptos" panose="020B0004020202020204" pitchFamily="34" charset="0"/>
              </a:rPr>
              <a:t> et </a:t>
            </a:r>
            <a:r>
              <a:rPr lang="de-CH" sz="900" b="0" i="0" dirty="0" err="1">
                <a:solidFill>
                  <a:schemeClr val="accent2"/>
                </a:solidFill>
                <a:latin typeface="Aptos" panose="020B0004020202020204" pitchFamily="34" charset="0"/>
              </a:rPr>
              <a:t>Confidentiel</a:t>
            </a:r>
            <a:endParaRPr lang="de-CH" sz="900" b="0" i="0" dirty="0">
              <a:solidFill>
                <a:schemeClr val="accent2"/>
              </a:solidFill>
              <a:latin typeface="Aptos" panose="020B0004020202020204" pitchFamily="34" charset="0"/>
            </a:endParaRP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2995D92-CA21-A752-5BF6-6057ABA97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75A96-76CD-4660-9174-DDD7522A2ED1}" type="datetime1">
              <a:rPr lang="fr-FR" smtClean="0"/>
              <a:t>20/04/2026</a:t>
            </a:fld>
            <a:endParaRPr lang="de-CH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B3E31F5-6CD1-64B4-2925-D235F9B10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CPEG – Optimiser sa prévoyance</a:t>
            </a:r>
            <a:endParaRPr lang="de-CH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81F7971C-332D-1092-3220-E30AC7C0E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7A2B8-3476-4EF8-8CF0-940EB108C252}" type="slidenum">
              <a:rPr lang="de-CH" smtClean="0"/>
              <a:pPr/>
              <a:t>‹N°›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56294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0_Vide avec motif_confidenti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B36082E-B3F2-659B-3FCC-DECFBB0A6B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l="-6864" t="51336" r="51369" b="-7383"/>
          <a:stretch/>
        </p:blipFill>
        <p:spPr>
          <a:xfrm>
            <a:off x="6096000" y="2"/>
            <a:ext cx="6096000" cy="6156657"/>
          </a:xfrm>
          <a:prstGeom prst="rect">
            <a:avLst/>
          </a:prstGeom>
        </p:spPr>
      </p:pic>
      <p:sp>
        <p:nvSpPr>
          <p:cNvPr id="10" name="Espace réservé du pied de page 12">
            <a:extLst>
              <a:ext uri="{FF2B5EF4-FFF2-40B4-BE49-F238E27FC236}">
                <a16:creationId xmlns:a16="http://schemas.microsoft.com/office/drawing/2014/main" id="{9DC4E1CF-E152-01FD-35EC-53A611816E4A}"/>
              </a:ext>
            </a:extLst>
          </p:cNvPr>
          <p:cNvSpPr txBox="1">
            <a:spLocks/>
          </p:cNvSpPr>
          <p:nvPr/>
        </p:nvSpPr>
        <p:spPr>
          <a:xfrm>
            <a:off x="6336000" y="6309785"/>
            <a:ext cx="1920213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 cap="none" baseline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900" b="0" i="0" dirty="0" err="1">
                <a:solidFill>
                  <a:schemeClr val="accent2"/>
                </a:solidFill>
                <a:latin typeface="Aptos" panose="020B0004020202020204" pitchFamily="34" charset="0"/>
              </a:rPr>
              <a:t>Personnel</a:t>
            </a:r>
            <a:r>
              <a:rPr lang="de-CH" sz="900" b="0" i="0" dirty="0">
                <a:solidFill>
                  <a:schemeClr val="accent2"/>
                </a:solidFill>
                <a:latin typeface="Aptos" panose="020B0004020202020204" pitchFamily="34" charset="0"/>
              </a:rPr>
              <a:t> et </a:t>
            </a:r>
            <a:r>
              <a:rPr lang="de-CH" sz="900" b="0" i="0" dirty="0" err="1">
                <a:solidFill>
                  <a:schemeClr val="accent2"/>
                </a:solidFill>
                <a:latin typeface="Aptos" panose="020B0004020202020204" pitchFamily="34" charset="0"/>
              </a:rPr>
              <a:t>Confidentiel</a:t>
            </a:r>
            <a:endParaRPr lang="de-CH" sz="900" b="0" i="0" dirty="0">
              <a:solidFill>
                <a:schemeClr val="accent2"/>
              </a:solidFill>
              <a:latin typeface="Aptos" panose="020B0004020202020204" pitchFamily="34" charset="0"/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72998F7-8114-C92E-ECA7-FE5D25A68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C708D-7073-4F66-B99B-065ACE11E551}" type="datetime1">
              <a:rPr lang="fr-FR" smtClean="0"/>
              <a:t>20/04/2026</a:t>
            </a:fld>
            <a:endParaRPr lang="de-CH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8EDC17F-E828-0433-368C-64497F73A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CPEG – Optimiser sa prévoyance</a:t>
            </a:r>
            <a:endParaRPr lang="de-CH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918C05C-284C-CD5D-0833-77B7BAB19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7A2B8-3476-4EF8-8CF0-940EB108C252}" type="slidenum">
              <a:rPr lang="de-CH" smtClean="0"/>
              <a:pPr/>
              <a:t>‹N°›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784646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Couverture_vert secondair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35465D5-7DC6-E534-7C98-49F2D089A3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6467" y="5461001"/>
            <a:ext cx="2523067" cy="12530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02" y="2688001"/>
            <a:ext cx="6571900" cy="1769227"/>
          </a:xfrm>
        </p:spPr>
        <p:txBody>
          <a:bodyPr anchor="b">
            <a:noAutofit/>
          </a:bodyPr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8369" y="4464001"/>
            <a:ext cx="6582561" cy="5998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432"/>
              </a:spcBef>
              <a:buNone/>
              <a:defRPr sz="2400">
                <a:solidFill>
                  <a:schemeClr val="accent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BA178F6-A43C-D383-4ABD-84EFE08067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7923" y="-1"/>
            <a:ext cx="4154079" cy="4154079"/>
          </a:xfrm>
          <a:prstGeom prst="rect">
            <a:avLst/>
          </a:prstGeom>
        </p:spPr>
      </p:pic>
      <p:sp>
        <p:nvSpPr>
          <p:cNvPr id="23" name="Espace réservé du pied de page 12">
            <a:extLst>
              <a:ext uri="{FF2B5EF4-FFF2-40B4-BE49-F238E27FC236}">
                <a16:creationId xmlns:a16="http://schemas.microsoft.com/office/drawing/2014/main" id="{30AD9361-4911-2E09-BA00-3CFD92BE7BAB}"/>
              </a:ext>
            </a:extLst>
          </p:cNvPr>
          <p:cNvSpPr txBox="1">
            <a:spLocks/>
          </p:cNvSpPr>
          <p:nvPr/>
        </p:nvSpPr>
        <p:spPr>
          <a:xfrm>
            <a:off x="624419" y="6309785"/>
            <a:ext cx="1151103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 cap="none" baseline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900" b="1" i="0" dirty="0" err="1">
                <a:solidFill>
                  <a:schemeClr val="bg1"/>
                </a:solidFill>
                <a:latin typeface="Aptos SemiBold" panose="020B00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www.cpeg.ch</a:t>
            </a:r>
            <a:endParaRPr lang="de-CH" sz="900" b="1" i="0" dirty="0">
              <a:solidFill>
                <a:schemeClr val="bg1"/>
              </a:solidFill>
              <a:latin typeface="Aptos SemiBold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2225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  <p15:guide id="3" pos="4445" userDrawn="1">
          <p15:clr>
            <a:srgbClr val="FBAE40"/>
          </p15:clr>
        </p15:guide>
        <p15:guide id="7" pos="6048" userDrawn="1">
          <p15:clr>
            <a:srgbClr val="FBAE40"/>
          </p15:clr>
        </p15:guide>
        <p15:guide id="8" orient="horz" pos="3072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2_Couverture_Vert foncé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F601DBF7-DFBF-C879-5169-C0B40E6F60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6467" y="5461001"/>
            <a:ext cx="2523067" cy="12530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02" y="2688001"/>
            <a:ext cx="6571900" cy="1769227"/>
          </a:xfrm>
        </p:spPr>
        <p:txBody>
          <a:bodyPr anchor="b">
            <a:noAutofit/>
          </a:bodyPr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8369" y="4464001"/>
            <a:ext cx="6582561" cy="5998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432"/>
              </a:spcBef>
              <a:buNone/>
              <a:defRPr sz="2400">
                <a:solidFill>
                  <a:schemeClr val="accent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23" name="Espace réservé du pied de page 12">
            <a:extLst>
              <a:ext uri="{FF2B5EF4-FFF2-40B4-BE49-F238E27FC236}">
                <a16:creationId xmlns:a16="http://schemas.microsoft.com/office/drawing/2014/main" id="{30AD9361-4911-2E09-BA00-3CFD92BE7BAB}"/>
              </a:ext>
            </a:extLst>
          </p:cNvPr>
          <p:cNvSpPr txBox="1">
            <a:spLocks/>
          </p:cNvSpPr>
          <p:nvPr/>
        </p:nvSpPr>
        <p:spPr>
          <a:xfrm>
            <a:off x="624419" y="6309785"/>
            <a:ext cx="1151103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 cap="none" baseline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900" b="1" i="0" dirty="0" err="1">
                <a:solidFill>
                  <a:schemeClr val="bg1"/>
                </a:solidFill>
                <a:latin typeface="Aptos SemiBold" panose="020B00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www.cpeg.ch</a:t>
            </a:r>
            <a:endParaRPr lang="de-CH" sz="900" b="1" i="0" dirty="0">
              <a:solidFill>
                <a:schemeClr val="bg1"/>
              </a:solidFill>
              <a:latin typeface="Aptos SemiBold" panose="020B0004020202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AE5DEAF-20BA-E4C8-8791-29DA4B70EC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3333" y="1"/>
            <a:ext cx="4148667" cy="414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0644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  <p15:guide id="3" pos="4445" userDrawn="1">
          <p15:clr>
            <a:srgbClr val="FBAE40"/>
          </p15:clr>
        </p15:guide>
        <p15:guide id="7" pos="6048" userDrawn="1">
          <p15:clr>
            <a:srgbClr val="FBAE40"/>
          </p15:clr>
        </p15:guide>
        <p15:guide id="8" orient="horz" pos="3072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3_Couverture_Vert moy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DEFEBAD-0053-AA11-3B6B-4B51FD6CCF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0000" y="1"/>
            <a:ext cx="4148667" cy="414866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601DBF7-DFBF-C879-5169-C0B40E6F60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6467" y="5461001"/>
            <a:ext cx="2523067" cy="12530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02" y="2688001"/>
            <a:ext cx="6571900" cy="1769227"/>
          </a:xfrm>
        </p:spPr>
        <p:txBody>
          <a:bodyPr anchor="b">
            <a:noAutofit/>
          </a:bodyPr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8369" y="4464001"/>
            <a:ext cx="6582561" cy="5998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432"/>
              </a:spcBef>
              <a:buNone/>
              <a:defRPr sz="2400">
                <a:solidFill>
                  <a:schemeClr val="accent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23" name="Espace réservé du pied de page 12">
            <a:extLst>
              <a:ext uri="{FF2B5EF4-FFF2-40B4-BE49-F238E27FC236}">
                <a16:creationId xmlns:a16="http://schemas.microsoft.com/office/drawing/2014/main" id="{30AD9361-4911-2E09-BA00-3CFD92BE7BAB}"/>
              </a:ext>
            </a:extLst>
          </p:cNvPr>
          <p:cNvSpPr txBox="1">
            <a:spLocks/>
          </p:cNvSpPr>
          <p:nvPr/>
        </p:nvSpPr>
        <p:spPr>
          <a:xfrm>
            <a:off x="624419" y="6309785"/>
            <a:ext cx="1151103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 cap="none" baseline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900" b="1" i="0" dirty="0" err="1">
                <a:solidFill>
                  <a:schemeClr val="bg1"/>
                </a:solidFill>
                <a:latin typeface="Aptos SemiBold" panose="020B00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www.cpeg.ch</a:t>
            </a:r>
            <a:endParaRPr lang="de-CH" sz="900" b="1" i="0" dirty="0">
              <a:solidFill>
                <a:schemeClr val="bg1"/>
              </a:solidFill>
              <a:latin typeface="Aptos SemiBold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58976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  <p15:guide id="3" pos="4445" userDrawn="1">
          <p15:clr>
            <a:srgbClr val="FBAE40"/>
          </p15:clr>
        </p15:guide>
        <p15:guide id="7" pos="6048" userDrawn="1">
          <p15:clr>
            <a:srgbClr val="FBAE40"/>
          </p15:clr>
        </p15:guide>
        <p15:guide id="8" orient="horz" pos="3072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2_Couver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679625CE-EAAC-A674-7D64-7845B5B84D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6467" y="5461001"/>
            <a:ext cx="2523067" cy="12530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02" y="2688001"/>
            <a:ext cx="6571900" cy="1769227"/>
          </a:xfrm>
        </p:spPr>
        <p:txBody>
          <a:bodyPr anchor="b">
            <a:noAutofit/>
          </a:bodyPr>
          <a:lstStyle>
            <a:lvl1pPr algn="l">
              <a:defRPr sz="5400" b="1">
                <a:solidFill>
                  <a:schemeClr val="accent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8369" y="4464001"/>
            <a:ext cx="6582561" cy="5998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432"/>
              </a:spcBef>
              <a:buNone/>
              <a:defRPr sz="24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23" name="Espace réservé du pied de page 12">
            <a:extLst>
              <a:ext uri="{FF2B5EF4-FFF2-40B4-BE49-F238E27FC236}">
                <a16:creationId xmlns:a16="http://schemas.microsoft.com/office/drawing/2014/main" id="{30AD9361-4911-2E09-BA00-3CFD92BE7BAB}"/>
              </a:ext>
            </a:extLst>
          </p:cNvPr>
          <p:cNvSpPr txBox="1">
            <a:spLocks/>
          </p:cNvSpPr>
          <p:nvPr/>
        </p:nvSpPr>
        <p:spPr>
          <a:xfrm>
            <a:off x="624419" y="6309785"/>
            <a:ext cx="1151103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 cap="none" baseline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900" b="1" i="0" dirty="0" err="1">
                <a:solidFill>
                  <a:schemeClr val="tx1"/>
                </a:solidFill>
                <a:latin typeface="Aptos SemiBold" panose="020B00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www.cpeg.ch</a:t>
            </a:r>
            <a:endParaRPr lang="de-CH" sz="900" b="1" i="0" dirty="0">
              <a:solidFill>
                <a:schemeClr val="tx1"/>
              </a:solidFill>
              <a:latin typeface="Aptos SemiBold" panose="020B00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54BA42F-0C9B-3B68-7598-3949486BCAF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8040000" y="0"/>
            <a:ext cx="4152000" cy="4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7031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  <p15:guide id="3" pos="4445" userDrawn="1">
          <p15:clr>
            <a:srgbClr val="FBAE40"/>
          </p15:clr>
        </p15:guide>
        <p15:guide id="7" pos="6048" userDrawn="1">
          <p15:clr>
            <a:srgbClr val="FBAE40"/>
          </p15:clr>
        </p15:guide>
        <p15:guide id="8" orient="horz" pos="3072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1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3AB5BA-C050-6816-2C48-BAFAB14FE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5D28C3A-EEBE-F991-7C04-B62C898CA7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CH"/>
              <a:t>CPEG – Optimiser sa prévoyance</a:t>
            </a:r>
            <a:endParaRPr lang="de-CH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BE4E22F-F7DE-4C96-1DA1-0843924D2C8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4B7A2B8-3476-4EF8-8CF0-940EB108C252}" type="slidenum">
              <a:rPr lang="de-CH" smtClean="0"/>
              <a:pPr/>
              <a:t>‹N°›</a:t>
            </a:fld>
            <a:endParaRPr lang="de-CH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24A30FD-5DCC-4CB8-1EB9-23116F67B729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C32D8BBA-EDA4-4E3A-AEAD-AE0BBCA9B314}" type="datetime1">
              <a:rPr lang="fr-FR" smtClean="0"/>
              <a:t>20/04/2026</a:t>
            </a:fld>
            <a:endParaRPr lang="de-CH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2D8826A3-84EB-4FFF-AAFD-C02D3CC840E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8367" y="1604433"/>
            <a:ext cx="11235267" cy="441748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974479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2 colonn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93EB0-8322-4CFB-AAE6-43BD728E1FA9}" type="datetime1">
              <a:rPr lang="fr-FR" smtClean="0"/>
              <a:t>20/04/2026</a:t>
            </a:fld>
            <a:endParaRPr lang="de-CH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CPEG – Optimiser sa prévoyance</a:t>
            </a:r>
            <a:endParaRPr lang="de-CH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7A2B8-3476-4EF8-8CF0-940EB108C252}" type="slidenum">
              <a:rPr lang="de-CH" smtClean="0"/>
              <a:pPr/>
              <a:t>‹N°›</a:t>
            </a:fld>
            <a:endParaRPr lang="de-CH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20327B7F-315F-647F-FF7D-612D7F493EC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8367" y="1604434"/>
            <a:ext cx="5378451" cy="441748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9796EB71-844A-126E-18C8-83863C2DD82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335184" y="1604434"/>
            <a:ext cx="5376333" cy="441748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747218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3689" userDrawn="1">
          <p15:clr>
            <a:srgbClr val="FBAE40"/>
          </p15:clr>
        </p15:guide>
        <p15:guide id="4" pos="3991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27C070-2232-B19D-A76C-C4DE410E9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4B8730E-8A9F-6038-DEC8-62D43D7A2B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355A7F0-CA53-5743-FBFD-801504E71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05F30-CC3E-4547-B797-97BAAF0BF1BA}" type="datetime1">
              <a:rPr lang="fr-FR" smtClean="0"/>
              <a:t>20/04/2026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29994B8-5FF0-2795-676A-03B599A8D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CPEG – Optimiser sa prévoyance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87CD551-1561-4AD6-C935-15507671A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6E457-8A95-4A28-80B7-51D51E25F68D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5943366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2 colonnes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F80D6-DE2D-47EC-B90F-8E23BA55A7D0}" type="datetime1">
              <a:rPr lang="fr-FR" smtClean="0"/>
              <a:t>20/04/2026</a:t>
            </a:fld>
            <a:endParaRPr lang="de-CH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CPEG – Optimiser sa prévoyance</a:t>
            </a:r>
            <a:endParaRPr lang="de-CH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7A2B8-3476-4EF8-8CF0-940EB108C252}" type="slidenum">
              <a:rPr lang="de-CH" smtClean="0"/>
              <a:pPr/>
              <a:t>‹N°›</a:t>
            </a:fld>
            <a:endParaRPr lang="de-CH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20327B7F-315F-647F-FF7D-612D7F493EC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8367" y="1604434"/>
            <a:ext cx="5378451" cy="441748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3" name="Rectangle : avec coin arrondi 2">
            <a:extLst>
              <a:ext uri="{FF2B5EF4-FFF2-40B4-BE49-F238E27FC236}">
                <a16:creationId xmlns:a16="http://schemas.microsoft.com/office/drawing/2014/main" id="{8E040E8E-C438-D691-877F-AC4FDA3BD3A0}"/>
              </a:ext>
            </a:extLst>
          </p:cNvPr>
          <p:cNvSpPr/>
          <p:nvPr/>
        </p:nvSpPr>
        <p:spPr>
          <a:xfrm>
            <a:off x="6335184" y="1604434"/>
            <a:ext cx="5376816" cy="4417484"/>
          </a:xfrm>
          <a:prstGeom prst="round1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7CF55457-93C1-DAFC-D53D-63F337D1CE5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35186" y="1604434"/>
            <a:ext cx="5378449" cy="4417484"/>
          </a:xfrm>
          <a:prstGeom prst="round1Rect">
            <a:avLst/>
          </a:prstGeo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1452604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3689" userDrawn="1">
          <p15:clr>
            <a:srgbClr val="FBAE40"/>
          </p15:clr>
        </p15:guide>
        <p15:guide id="4" pos="3991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0_Fin_vert secondair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02" y="2688001"/>
            <a:ext cx="6571900" cy="1769227"/>
          </a:xfrm>
        </p:spPr>
        <p:txBody>
          <a:bodyPr anchor="b">
            <a:noAutofit/>
          </a:bodyPr>
          <a:lstStyle>
            <a:lvl1pPr algn="l">
              <a:defRPr sz="5400" b="1">
                <a:solidFill>
                  <a:schemeClr val="accent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BA178F6-A43C-D383-4ABD-84EFE0806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7923" y="-1"/>
            <a:ext cx="4154079" cy="4154079"/>
          </a:xfrm>
          <a:prstGeom prst="rect">
            <a:avLst/>
          </a:prstGeom>
        </p:spPr>
      </p:pic>
      <p:sp>
        <p:nvSpPr>
          <p:cNvPr id="23" name="Espace réservé du pied de page 12">
            <a:extLst>
              <a:ext uri="{FF2B5EF4-FFF2-40B4-BE49-F238E27FC236}">
                <a16:creationId xmlns:a16="http://schemas.microsoft.com/office/drawing/2014/main" id="{30AD9361-4911-2E09-BA00-3CFD92BE7BAB}"/>
              </a:ext>
            </a:extLst>
          </p:cNvPr>
          <p:cNvSpPr txBox="1">
            <a:spLocks/>
          </p:cNvSpPr>
          <p:nvPr/>
        </p:nvSpPr>
        <p:spPr>
          <a:xfrm>
            <a:off x="948431" y="6309785"/>
            <a:ext cx="1151103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 cap="none" baseline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900" b="1" i="0" dirty="0" err="1">
                <a:solidFill>
                  <a:schemeClr val="accent2"/>
                </a:solidFill>
                <a:latin typeface="Aptos SemiBold" panose="020B00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www.cpeg.ch</a:t>
            </a:r>
            <a:endParaRPr lang="de-CH" sz="900" b="1" i="0" dirty="0">
              <a:solidFill>
                <a:schemeClr val="accent2"/>
              </a:solidFill>
              <a:latin typeface="Aptos SemiBold" panose="020B0004020202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6C11538-9794-E083-1B12-492534E640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6467" y="5461001"/>
            <a:ext cx="2523067" cy="1253067"/>
          </a:xfrm>
          <a:prstGeom prst="rect">
            <a:avLst/>
          </a:prstGeom>
        </p:spPr>
      </p:pic>
      <p:pic>
        <p:nvPicPr>
          <p:cNvPr id="10" name="Image 9">
            <a:hlinkClick r:id="rId5"/>
            <a:extLst>
              <a:ext uri="{FF2B5EF4-FFF2-40B4-BE49-F238E27FC236}">
                <a16:creationId xmlns:a16="http://schemas.microsoft.com/office/drawing/2014/main" id="{3DE94FAD-E3F5-438F-BADD-41B1995CC9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417" y="6309784"/>
            <a:ext cx="192616" cy="19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9767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  <p15:guide id="3" pos="4445" userDrawn="1">
          <p15:clr>
            <a:srgbClr val="FBAE40"/>
          </p15:clr>
        </p15:guide>
        <p15:guide id="7" pos="6048" userDrawn="1">
          <p15:clr>
            <a:srgbClr val="FBAE40"/>
          </p15:clr>
        </p15:guide>
        <p15:guide id="8" orient="horz" pos="3072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1_Fin_vert secondaire_sans LinkedI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02" y="2688001"/>
            <a:ext cx="6571900" cy="1769227"/>
          </a:xfrm>
        </p:spPr>
        <p:txBody>
          <a:bodyPr anchor="b">
            <a:noAutofit/>
          </a:bodyPr>
          <a:lstStyle>
            <a:lvl1pPr algn="l">
              <a:defRPr sz="5400" b="1">
                <a:solidFill>
                  <a:schemeClr val="accent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BA178F6-A43C-D383-4ABD-84EFE0806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7923" y="-1"/>
            <a:ext cx="4154079" cy="4154079"/>
          </a:xfrm>
          <a:prstGeom prst="rect">
            <a:avLst/>
          </a:prstGeom>
        </p:spPr>
      </p:pic>
      <p:sp>
        <p:nvSpPr>
          <p:cNvPr id="23" name="Espace réservé du pied de page 12">
            <a:extLst>
              <a:ext uri="{FF2B5EF4-FFF2-40B4-BE49-F238E27FC236}">
                <a16:creationId xmlns:a16="http://schemas.microsoft.com/office/drawing/2014/main" id="{30AD9361-4911-2E09-BA00-3CFD92BE7BAB}"/>
              </a:ext>
            </a:extLst>
          </p:cNvPr>
          <p:cNvSpPr txBox="1">
            <a:spLocks/>
          </p:cNvSpPr>
          <p:nvPr/>
        </p:nvSpPr>
        <p:spPr>
          <a:xfrm>
            <a:off x="624419" y="6309785"/>
            <a:ext cx="1151103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 cap="none" baseline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900" b="1" i="0" dirty="0" err="1">
                <a:solidFill>
                  <a:schemeClr val="accent2"/>
                </a:solidFill>
                <a:latin typeface="Aptos SemiBold" panose="020B00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www.cpeg.ch</a:t>
            </a:r>
            <a:endParaRPr lang="de-CH" sz="900" b="1" i="0" dirty="0">
              <a:solidFill>
                <a:schemeClr val="accent2"/>
              </a:solidFill>
              <a:latin typeface="Aptos SemiBold" panose="020B0004020202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6C11538-9794-E083-1B12-492534E640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6467" y="5461001"/>
            <a:ext cx="2523067" cy="1253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7415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  <p15:guide id="3" pos="4445" userDrawn="1">
          <p15:clr>
            <a:srgbClr val="FBAE40"/>
          </p15:clr>
        </p15:guide>
        <p15:guide id="7" pos="6048" userDrawn="1">
          <p15:clr>
            <a:srgbClr val="FBAE40"/>
          </p15:clr>
        </p15:guide>
        <p15:guide id="8" orient="horz" pos="3072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1_Fin_vert foncé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02" y="2688001"/>
            <a:ext cx="6571900" cy="1769227"/>
          </a:xfrm>
        </p:spPr>
        <p:txBody>
          <a:bodyPr anchor="b">
            <a:noAutofit/>
          </a:bodyPr>
          <a:lstStyle>
            <a:lvl1pPr algn="l">
              <a:defRPr sz="5400" b="1">
                <a:solidFill>
                  <a:schemeClr val="accent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F92E4F3-B98E-F00A-8E42-3922C5D700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6467" y="5461001"/>
            <a:ext cx="2523067" cy="125306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14AF541-29E4-3CFB-6BE3-63C52C3E67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3333" y="1"/>
            <a:ext cx="4148667" cy="4148667"/>
          </a:xfrm>
          <a:prstGeom prst="rect">
            <a:avLst/>
          </a:prstGeom>
        </p:spPr>
      </p:pic>
      <p:sp>
        <p:nvSpPr>
          <p:cNvPr id="3" name="Espace réservé du pied de page 12">
            <a:extLst>
              <a:ext uri="{FF2B5EF4-FFF2-40B4-BE49-F238E27FC236}">
                <a16:creationId xmlns:a16="http://schemas.microsoft.com/office/drawing/2014/main" id="{9DA8A1DD-3828-6698-621C-5D9B9CB0BF8B}"/>
              </a:ext>
            </a:extLst>
          </p:cNvPr>
          <p:cNvSpPr txBox="1">
            <a:spLocks/>
          </p:cNvSpPr>
          <p:nvPr/>
        </p:nvSpPr>
        <p:spPr>
          <a:xfrm>
            <a:off x="948431" y="6309785"/>
            <a:ext cx="1151103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 cap="none" baseline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900" b="1" i="0" dirty="0" err="1">
                <a:solidFill>
                  <a:schemeClr val="accent2"/>
                </a:solidFill>
                <a:latin typeface="Aptos SemiBold" panose="020B00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www.cpeg.ch</a:t>
            </a:r>
            <a:endParaRPr lang="de-CH" sz="900" b="1" i="0" dirty="0">
              <a:solidFill>
                <a:schemeClr val="accent2"/>
              </a:solidFill>
              <a:latin typeface="Aptos SemiBold" panose="020B0004020202020204" pitchFamily="34" charset="0"/>
            </a:endParaRPr>
          </a:p>
        </p:txBody>
      </p:sp>
      <p:pic>
        <p:nvPicPr>
          <p:cNvPr id="5" name="Image 4">
            <a:hlinkClick r:id="rId5"/>
            <a:extLst>
              <a:ext uri="{FF2B5EF4-FFF2-40B4-BE49-F238E27FC236}">
                <a16:creationId xmlns:a16="http://schemas.microsoft.com/office/drawing/2014/main" id="{3C525355-4924-D000-2410-D3860CB519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417" y="6309784"/>
            <a:ext cx="192616" cy="19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1813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  <p15:guide id="3" pos="4445" userDrawn="1">
          <p15:clr>
            <a:srgbClr val="FBAE40"/>
          </p15:clr>
        </p15:guide>
        <p15:guide id="7" pos="6048" userDrawn="1">
          <p15:clr>
            <a:srgbClr val="FBAE40"/>
          </p15:clr>
        </p15:guide>
        <p15:guide id="8" orient="horz" pos="3072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2_Fin_vert foncé_sans LinkedI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02" y="2688001"/>
            <a:ext cx="6571900" cy="1769227"/>
          </a:xfrm>
        </p:spPr>
        <p:txBody>
          <a:bodyPr anchor="b">
            <a:noAutofit/>
          </a:bodyPr>
          <a:lstStyle>
            <a:lvl1pPr algn="l">
              <a:defRPr sz="5400" b="1">
                <a:solidFill>
                  <a:schemeClr val="accent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F92E4F3-B98E-F00A-8E42-3922C5D700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6467" y="5461001"/>
            <a:ext cx="2523067" cy="125306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14AF541-29E4-3CFB-6BE3-63C52C3E67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3333" y="1"/>
            <a:ext cx="4148667" cy="4148667"/>
          </a:xfrm>
          <a:prstGeom prst="rect">
            <a:avLst/>
          </a:prstGeom>
        </p:spPr>
      </p:pic>
      <p:sp>
        <p:nvSpPr>
          <p:cNvPr id="3" name="Espace réservé du pied de page 12">
            <a:extLst>
              <a:ext uri="{FF2B5EF4-FFF2-40B4-BE49-F238E27FC236}">
                <a16:creationId xmlns:a16="http://schemas.microsoft.com/office/drawing/2014/main" id="{9DA8A1DD-3828-6698-621C-5D9B9CB0BF8B}"/>
              </a:ext>
            </a:extLst>
          </p:cNvPr>
          <p:cNvSpPr txBox="1">
            <a:spLocks/>
          </p:cNvSpPr>
          <p:nvPr/>
        </p:nvSpPr>
        <p:spPr>
          <a:xfrm>
            <a:off x="624419" y="6309785"/>
            <a:ext cx="1151103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 cap="none" baseline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900" b="1" i="0" dirty="0" err="1">
                <a:solidFill>
                  <a:schemeClr val="accent2"/>
                </a:solidFill>
                <a:latin typeface="Aptos SemiBold" panose="020B00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www.cpeg.ch</a:t>
            </a:r>
            <a:endParaRPr lang="de-CH" sz="900" b="1" i="0" dirty="0">
              <a:solidFill>
                <a:schemeClr val="accent2"/>
              </a:solidFill>
              <a:latin typeface="Aptos SemiBold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47343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  <p15:guide id="3" pos="4445" userDrawn="1">
          <p15:clr>
            <a:srgbClr val="FBAE40"/>
          </p15:clr>
        </p15:guide>
        <p15:guide id="7" pos="6048" userDrawn="1">
          <p15:clr>
            <a:srgbClr val="FBAE40"/>
          </p15:clr>
        </p15:guide>
        <p15:guide id="8" orient="horz" pos="3072" userDrawn="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2_Fin vert moy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02" y="2688001"/>
            <a:ext cx="6571900" cy="1769227"/>
          </a:xfrm>
        </p:spPr>
        <p:txBody>
          <a:bodyPr anchor="b">
            <a:noAutofit/>
          </a:bodyPr>
          <a:lstStyle>
            <a:lvl1pPr algn="l">
              <a:defRPr sz="5400" b="1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F92E4F3-B98E-F00A-8E42-3922C5D700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6467" y="5461001"/>
            <a:ext cx="2523067" cy="125306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DBAA516-C80D-90ED-7101-A03FEDA419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0000" y="1"/>
            <a:ext cx="4148667" cy="4148667"/>
          </a:xfrm>
          <a:prstGeom prst="rect">
            <a:avLst/>
          </a:prstGeom>
        </p:spPr>
      </p:pic>
      <p:sp>
        <p:nvSpPr>
          <p:cNvPr id="6" name="Espace réservé du pied de page 12">
            <a:extLst>
              <a:ext uri="{FF2B5EF4-FFF2-40B4-BE49-F238E27FC236}">
                <a16:creationId xmlns:a16="http://schemas.microsoft.com/office/drawing/2014/main" id="{F9C6DFF8-28B4-DEF6-4240-4EDFD8300BD9}"/>
              </a:ext>
            </a:extLst>
          </p:cNvPr>
          <p:cNvSpPr txBox="1">
            <a:spLocks/>
          </p:cNvSpPr>
          <p:nvPr/>
        </p:nvSpPr>
        <p:spPr>
          <a:xfrm>
            <a:off x="948431" y="6309785"/>
            <a:ext cx="1151103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 cap="none" baseline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900" b="1" i="0" dirty="0" err="1">
                <a:solidFill>
                  <a:schemeClr val="accent1"/>
                </a:solidFill>
                <a:latin typeface="Aptos SemiBold" panose="020B00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www.cpeg.ch</a:t>
            </a:r>
            <a:endParaRPr lang="de-CH" sz="900" b="1" i="0" dirty="0">
              <a:solidFill>
                <a:schemeClr val="accent1"/>
              </a:solidFill>
              <a:latin typeface="Aptos SemiBold" panose="020B0004020202020204" pitchFamily="34" charset="0"/>
            </a:endParaRPr>
          </a:p>
        </p:txBody>
      </p:sp>
      <p:pic>
        <p:nvPicPr>
          <p:cNvPr id="8" name="Image 7">
            <a:hlinkClick r:id="rId5"/>
            <a:extLst>
              <a:ext uri="{FF2B5EF4-FFF2-40B4-BE49-F238E27FC236}">
                <a16:creationId xmlns:a16="http://schemas.microsoft.com/office/drawing/2014/main" id="{34B7CBD9-9945-014B-6D3F-F7AD1EE700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417" y="6309784"/>
            <a:ext cx="192616" cy="19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7254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  <p15:guide id="3" pos="4445" userDrawn="1">
          <p15:clr>
            <a:srgbClr val="FBAE40"/>
          </p15:clr>
        </p15:guide>
        <p15:guide id="7" pos="6048" userDrawn="1">
          <p15:clr>
            <a:srgbClr val="FBAE40"/>
          </p15:clr>
        </p15:guide>
        <p15:guide id="8" orient="horz" pos="3072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3_Fin vert moyen_sans LinkedI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02" y="2688001"/>
            <a:ext cx="6571900" cy="1769227"/>
          </a:xfrm>
        </p:spPr>
        <p:txBody>
          <a:bodyPr anchor="b">
            <a:noAutofit/>
          </a:bodyPr>
          <a:lstStyle>
            <a:lvl1pPr algn="l">
              <a:defRPr sz="5400" b="1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F92E4F3-B98E-F00A-8E42-3922C5D700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6467" y="5461001"/>
            <a:ext cx="2523067" cy="125306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DBAA516-C80D-90ED-7101-A03FEDA419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0000" y="1"/>
            <a:ext cx="4148667" cy="4148667"/>
          </a:xfrm>
          <a:prstGeom prst="rect">
            <a:avLst/>
          </a:prstGeom>
        </p:spPr>
      </p:pic>
      <p:sp>
        <p:nvSpPr>
          <p:cNvPr id="6" name="Espace réservé du pied de page 12">
            <a:extLst>
              <a:ext uri="{FF2B5EF4-FFF2-40B4-BE49-F238E27FC236}">
                <a16:creationId xmlns:a16="http://schemas.microsoft.com/office/drawing/2014/main" id="{F9C6DFF8-28B4-DEF6-4240-4EDFD8300BD9}"/>
              </a:ext>
            </a:extLst>
          </p:cNvPr>
          <p:cNvSpPr txBox="1">
            <a:spLocks/>
          </p:cNvSpPr>
          <p:nvPr/>
        </p:nvSpPr>
        <p:spPr>
          <a:xfrm>
            <a:off x="624419" y="6309785"/>
            <a:ext cx="1151103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 cap="none" baseline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900" b="1" i="0" dirty="0" err="1">
                <a:solidFill>
                  <a:schemeClr val="accent1"/>
                </a:solidFill>
                <a:latin typeface="Aptos SemiBold" panose="020B00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www.cpeg.ch</a:t>
            </a:r>
            <a:endParaRPr lang="de-CH" sz="900" b="1" i="0" dirty="0">
              <a:solidFill>
                <a:schemeClr val="accent1"/>
              </a:solidFill>
              <a:latin typeface="Aptos SemiBold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96832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  <p15:guide id="3" pos="4445" userDrawn="1">
          <p15:clr>
            <a:srgbClr val="FBAE40"/>
          </p15:clr>
        </p15:guide>
        <p15:guide id="7" pos="6048" userDrawn="1">
          <p15:clr>
            <a:srgbClr val="FBAE40"/>
          </p15:clr>
        </p15:guide>
        <p15:guide id="8" orient="horz" pos="3072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1_Fi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02" y="2688001"/>
            <a:ext cx="6571900" cy="1769227"/>
          </a:xfrm>
        </p:spPr>
        <p:txBody>
          <a:bodyPr anchor="b">
            <a:noAutofit/>
          </a:bodyPr>
          <a:lstStyle>
            <a:lvl1pPr algn="l">
              <a:defRPr sz="5400" b="1">
                <a:solidFill>
                  <a:schemeClr val="accent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Espace réservé du pied de page 12">
            <a:extLst>
              <a:ext uri="{FF2B5EF4-FFF2-40B4-BE49-F238E27FC236}">
                <a16:creationId xmlns:a16="http://schemas.microsoft.com/office/drawing/2014/main" id="{30AD9361-4911-2E09-BA00-3CFD92BE7BAB}"/>
              </a:ext>
            </a:extLst>
          </p:cNvPr>
          <p:cNvSpPr txBox="1">
            <a:spLocks/>
          </p:cNvSpPr>
          <p:nvPr/>
        </p:nvSpPr>
        <p:spPr>
          <a:xfrm>
            <a:off x="948431" y="6309785"/>
            <a:ext cx="1151103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 cap="none" baseline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900" b="1" i="0" dirty="0" err="1">
                <a:solidFill>
                  <a:schemeClr val="tx1"/>
                </a:solidFill>
                <a:latin typeface="Aptos SemiBold" panose="020B00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www.cpeg.ch</a:t>
            </a:r>
            <a:endParaRPr lang="de-CH" sz="900" b="1" i="0" dirty="0">
              <a:solidFill>
                <a:schemeClr val="tx1"/>
              </a:solidFill>
              <a:latin typeface="Aptos SemiBold" panose="020B00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7A7BD77-4736-FEB2-4B61-6FEF8ACE6F4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8040000" y="0"/>
            <a:ext cx="4152000" cy="4152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EFE4469-1139-6BD1-24A2-392FB91B5D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6467" y="5461001"/>
            <a:ext cx="2523067" cy="1253067"/>
          </a:xfrm>
          <a:prstGeom prst="rect">
            <a:avLst/>
          </a:prstGeom>
        </p:spPr>
      </p:pic>
      <p:pic>
        <p:nvPicPr>
          <p:cNvPr id="7" name="Image 6">
            <a:hlinkClick r:id="rId5"/>
            <a:extLst>
              <a:ext uri="{FF2B5EF4-FFF2-40B4-BE49-F238E27FC236}">
                <a16:creationId xmlns:a16="http://schemas.microsoft.com/office/drawing/2014/main" id="{673E30F7-2E5A-7F8D-F336-628202601C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417" y="6309784"/>
            <a:ext cx="192616" cy="19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356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  <p15:guide id="3" pos="4445" userDrawn="1">
          <p15:clr>
            <a:srgbClr val="FBAE40"/>
          </p15:clr>
        </p15:guide>
        <p15:guide id="7" pos="6048" userDrawn="1">
          <p15:clr>
            <a:srgbClr val="FBAE40"/>
          </p15:clr>
        </p15:guide>
        <p15:guide id="8" orient="horz" pos="3072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2_Fin_sans LinkedI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02" y="2688001"/>
            <a:ext cx="6571900" cy="1769227"/>
          </a:xfrm>
        </p:spPr>
        <p:txBody>
          <a:bodyPr anchor="b">
            <a:noAutofit/>
          </a:bodyPr>
          <a:lstStyle>
            <a:lvl1pPr algn="l">
              <a:defRPr sz="5400" b="1">
                <a:solidFill>
                  <a:schemeClr val="accent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Espace réservé du pied de page 12">
            <a:extLst>
              <a:ext uri="{FF2B5EF4-FFF2-40B4-BE49-F238E27FC236}">
                <a16:creationId xmlns:a16="http://schemas.microsoft.com/office/drawing/2014/main" id="{30AD9361-4911-2E09-BA00-3CFD92BE7BAB}"/>
              </a:ext>
            </a:extLst>
          </p:cNvPr>
          <p:cNvSpPr txBox="1">
            <a:spLocks/>
          </p:cNvSpPr>
          <p:nvPr/>
        </p:nvSpPr>
        <p:spPr>
          <a:xfrm>
            <a:off x="624419" y="6309785"/>
            <a:ext cx="1151103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 cap="none" baseline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900" b="1" i="0" dirty="0" err="1">
                <a:solidFill>
                  <a:schemeClr val="tx1"/>
                </a:solidFill>
                <a:latin typeface="Aptos SemiBold" panose="020B00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www.cpeg.ch</a:t>
            </a:r>
            <a:endParaRPr lang="de-CH" sz="900" b="1" i="0" dirty="0">
              <a:solidFill>
                <a:schemeClr val="tx1"/>
              </a:solidFill>
              <a:latin typeface="Aptos SemiBold" panose="020B00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7A7BD77-4736-FEB2-4B61-6FEF8ACE6F4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8040000" y="0"/>
            <a:ext cx="4152000" cy="4152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EFE4469-1139-6BD1-24A2-392FB91B5D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6467" y="5461001"/>
            <a:ext cx="2523067" cy="1253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6997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  <p15:guide id="3" pos="4445" userDrawn="1">
          <p15:clr>
            <a:srgbClr val="FBAE40"/>
          </p15:clr>
        </p15:guide>
        <p15:guide id="7" pos="6048" userDrawn="1">
          <p15:clr>
            <a:srgbClr val="FBAE40"/>
          </p15:clr>
        </p15:guide>
        <p15:guide id="8" orient="horz" pos="3072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6_1 colonne + Visuel ou apl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9796EB71-844A-126E-18C8-83863C2DD82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096000" y="2"/>
            <a:ext cx="6096000" cy="685799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0C364-B66A-4137-BA70-F869874864DC}" type="datetime1">
              <a:rPr lang="fr-FR" smtClean="0"/>
              <a:t>20/04/2026</a:t>
            </a:fld>
            <a:endParaRPr lang="de-CH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CPEG – Optimiser sa prévoyance</a:t>
            </a:r>
            <a:endParaRPr lang="de-CH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8367" y="412801"/>
            <a:ext cx="5378452" cy="916749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20327B7F-315F-647F-FF7D-612D7F493EC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8367" y="1604434"/>
            <a:ext cx="5378451" cy="441748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B7A2B8-3476-4EF8-8CF0-940EB108C252}" type="slidenum">
              <a:rPr lang="de-CH" smtClean="0"/>
              <a:pPr/>
              <a:t>‹N°›</a:t>
            </a:fld>
            <a:endParaRPr lang="de-CH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4CD30A5-00EF-7404-1A26-C43EDB926B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2000" y="504000"/>
            <a:ext cx="480000" cy="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9392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3689" userDrawn="1">
          <p15:clr>
            <a:srgbClr val="FBAE40"/>
          </p15:clr>
        </p15:guide>
        <p15:guide id="4" pos="3991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A57E61-B226-3DE9-2FF8-88FE683C9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2ECE69-ACA8-FAEA-ED15-9A21908C87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C66CB4A-DAD7-B47F-6489-611245AF2B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8DC652D-8DB5-AF42-C6DB-8A5A75A65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C8349-B4EC-4F53-A5AD-C46CC72A55BC}" type="datetime1">
              <a:rPr lang="fr-FR" smtClean="0"/>
              <a:t>20/04/2026</a:t>
            </a:fld>
            <a:endParaRPr lang="fr-CH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A0599C1-0057-6B14-183D-9115337A8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CPEG – Optimiser sa prévoyance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6C12E2B-91B8-9511-0104-77D5B590C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6E457-8A95-4A28-80B7-51D51E25F68D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20006916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re princip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0000" y="2311200"/>
            <a:ext cx="11040000" cy="864000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rgbClr val="5B6770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0000" y="3600000"/>
            <a:ext cx="11040000" cy="17532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576"/>
              </a:spcBef>
              <a:buNone/>
              <a:defRPr sz="240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90349" y="6229354"/>
            <a:ext cx="2743200" cy="297653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rgbClr val="5B6770"/>
                </a:solidFill>
              </a:defRPr>
            </a:lvl1pPr>
          </a:lstStyle>
          <a:p>
            <a:fld id="{ED6A14B2-B80F-418A-B841-B86FB05CCB2A}" type="datetime1">
              <a:rPr lang="fr-FR" smtClean="0"/>
              <a:t>20/04/2026</a:t>
            </a:fld>
            <a:endParaRPr lang="de-CH"/>
          </a:p>
        </p:txBody>
      </p:sp>
      <p:sp>
        <p:nvSpPr>
          <p:cNvPr id="7" name="ZoneTexte 5"/>
          <p:cNvSpPr txBox="1"/>
          <p:nvPr userDrawn="1"/>
        </p:nvSpPr>
        <p:spPr>
          <a:xfrm>
            <a:off x="7826036" y="6101351"/>
            <a:ext cx="3835597" cy="23083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/>
            <a:r>
              <a:rPr lang="fr-FR" sz="900" cap="all">
                <a:solidFill>
                  <a:srgbClr val="5B6770"/>
                </a:solidFill>
              </a:rPr>
              <a:t>Personnel et confidentiel</a:t>
            </a:r>
          </a:p>
        </p:txBody>
      </p:sp>
    </p:spTree>
    <p:extLst>
      <p:ext uri="{BB962C8B-B14F-4D97-AF65-F5344CB8AC3E}">
        <p14:creationId xmlns:p14="http://schemas.microsoft.com/office/powerpoint/2010/main" val="12329128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Conception perso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700">
                <a:solidFill>
                  <a:schemeClr val="accent4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8138"/>
            <a:ext cx="10972800" cy="451906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2400" b="1">
                <a:solidFill>
                  <a:schemeClr val="accent2"/>
                </a:solidFill>
              </a:defRPr>
            </a:lvl1pPr>
            <a:lvl2pPr marL="0" indent="0">
              <a:spcBef>
                <a:spcPts val="1000"/>
              </a:spcBef>
              <a:spcAft>
                <a:spcPts val="300"/>
              </a:spcAft>
              <a:buNone/>
              <a:defRPr sz="2100" b="1">
                <a:solidFill>
                  <a:srgbClr val="595959"/>
                </a:solidFill>
              </a:defRPr>
            </a:lvl2pPr>
            <a:lvl3pPr marL="176213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defRPr sz="1600"/>
            </a:lvl3pPr>
            <a:lvl4pPr marL="355600" indent="-177800"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defRPr sz="1600"/>
            </a:lvl4pPr>
            <a:lvl5pPr marL="558000" indent="-1800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defRPr sz="1600" baseline="0"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2B937-A1B1-4246-ACC6-CCD2DC0B4EF7}" type="datetime1">
              <a:rPr lang="fr-FR" smtClean="0"/>
              <a:t>20/04/2026</a:t>
            </a:fld>
            <a:endParaRPr lang="de-C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CPEG – Optimiser sa prévoyance</a:t>
            </a:r>
            <a:endParaRPr lang="de-C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7A2B8-3476-4EF8-8CF0-940EB108C252}" type="slidenum">
              <a:rPr lang="de-CH" smtClean="0"/>
              <a:pPr/>
              <a:t>‹N°›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064346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8138"/>
            <a:ext cx="5385600" cy="427066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400" b="1">
                <a:solidFill>
                  <a:schemeClr val="accent2"/>
                </a:solidFill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defRPr lang="en-US" sz="2100" b="1" kern="1200" dirty="0" smtClean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76213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3pPr>
            <a:lvl4pPr marL="355600" indent="-177800">
              <a:lnSpc>
                <a:spcPct val="100000"/>
              </a:lnSpc>
              <a:buClr>
                <a:schemeClr val="accent2"/>
              </a:buClr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63750" indent="-285750">
              <a:lnSpc>
                <a:spcPct val="100000"/>
              </a:lnSpc>
              <a:buClr>
                <a:schemeClr val="tx1"/>
              </a:buClr>
              <a:defRPr lang="en-US" sz="160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05D02-5226-40E2-88D9-3D6197E13BCF}" type="datetime1">
              <a:rPr lang="fr-FR" smtClean="0"/>
              <a:t>20/04/2026</a:t>
            </a:fld>
            <a:endParaRPr lang="de-CH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CPEG – Optimiser sa prévoyance</a:t>
            </a:r>
            <a:endParaRPr lang="de-CH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7A2B8-3476-4EF8-8CF0-940EB108C252}" type="slidenum">
              <a:rPr lang="de-CH" smtClean="0"/>
              <a:pPr/>
              <a:t>‹N°›</a:t>
            </a:fld>
            <a:endParaRPr lang="de-CH"/>
          </a:p>
        </p:txBody>
      </p:sp>
      <p:sp>
        <p:nvSpPr>
          <p:cNvPr id="11" name="Content Placeholder 2"/>
          <p:cNvSpPr>
            <a:spLocks noGrp="1"/>
          </p:cNvSpPr>
          <p:nvPr>
            <p:ph sz="half" idx="13"/>
          </p:nvPr>
        </p:nvSpPr>
        <p:spPr>
          <a:xfrm>
            <a:off x="6196800" y="1608138"/>
            <a:ext cx="5385600" cy="427066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400" b="1">
                <a:solidFill>
                  <a:schemeClr val="accent2"/>
                </a:solidFill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defRPr lang="en-US" sz="2100" b="1" kern="1200" dirty="0" smtClean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76213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3pPr>
            <a:lvl4pPr marL="355600" indent="-177800">
              <a:lnSpc>
                <a:spcPct val="100000"/>
              </a:lnSpc>
              <a:buClr>
                <a:schemeClr val="accent2"/>
              </a:buClr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63750" indent="-285750">
              <a:lnSpc>
                <a:spcPct val="100000"/>
              </a:lnSpc>
              <a:buClr>
                <a:schemeClr val="tx1"/>
              </a:buClr>
              <a:defRPr lang="en-US" sz="160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9931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1 colonne + Visuel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AC0117FB-69F0-E633-B25E-5789847AA2B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F2F6D-F003-476B-9502-A2526FCA1E22}" type="datetime1">
              <a:rPr lang="fr-FR" smtClean="0"/>
              <a:t>20/04/2026</a:t>
            </a:fld>
            <a:endParaRPr lang="de-CH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CPEG – Optimiser sa prévoyance</a:t>
            </a:r>
            <a:endParaRPr lang="de-CH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20327B7F-315F-647F-FF7D-612D7F493EC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8367" y="1604434"/>
            <a:ext cx="5378451" cy="4417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  <a:p>
            <a:pPr lvl="5"/>
            <a:r>
              <a:rPr lang="fr-FR"/>
              <a:t>Sixième niveau</a:t>
            </a:r>
          </a:p>
          <a:p>
            <a:pPr lvl="6"/>
            <a:r>
              <a:rPr lang="fr-FR"/>
              <a:t>Septième niveau</a:t>
            </a:r>
          </a:p>
          <a:p>
            <a:pPr lvl="7"/>
            <a:r>
              <a:rPr lang="fr-FR"/>
              <a:t>Huitième niveau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B7A2B8-3476-4EF8-8CF0-940EB108C252}" type="slidenum">
              <a:rPr lang="de-CH" smtClean="0"/>
              <a:pPr/>
              <a:t>‹N°›</a:t>
            </a:fld>
            <a:endParaRPr lang="de-CH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4CD30A5-00EF-7404-1A26-C43EDB926B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32000" y="504000"/>
            <a:ext cx="480000" cy="480000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DCF80C1E-323B-FB5A-97D8-4CF1295DC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1" y="412800"/>
            <a:ext cx="5376817" cy="916800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5672243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2767">
          <p15:clr>
            <a:srgbClr val="FBAE40"/>
          </p15:clr>
        </p15:guide>
        <p15:guide id="4" pos="2993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ransition +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00" y="2649600"/>
            <a:ext cx="6571200" cy="177120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0000" y="4425600"/>
            <a:ext cx="6571200" cy="60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2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412AE1C-8622-4BE6-AAE3-1CA3B2B32950}" type="datetime1">
              <a:rPr lang="fr-FR" smtClean="0"/>
              <a:t>20/04/2026</a:t>
            </a:fld>
            <a:endParaRPr lang="de-CH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CH"/>
              <a:t>CPEG – Optimiser sa prévoyance</a:t>
            </a:r>
            <a:endParaRPr lang="fr-F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B7A2B8-3476-4EF8-8CF0-940EB108C252}" type="slidenum">
              <a:rPr lang="de-CH" smtClean="0"/>
              <a:pPr/>
              <a:t>‹N°›</a:t>
            </a:fld>
            <a:endParaRPr lang="de-CH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DA17831-4EB5-BD2E-2A74-4DDA1321A8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32000" y="504000"/>
            <a:ext cx="480000" cy="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014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ransition + Photo_confidenti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00" y="2649600"/>
            <a:ext cx="6571200" cy="177120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0000" y="4425600"/>
            <a:ext cx="6571200" cy="60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2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DB0029E-CDA0-49B0-9724-1DDCB8352087}" type="datetime1">
              <a:rPr lang="fr-FR" smtClean="0"/>
              <a:t>20/04/2026</a:t>
            </a:fld>
            <a:endParaRPr lang="de-CH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CH"/>
              <a:t>CPEG – Optimiser sa prévoyance</a:t>
            </a:r>
            <a:endParaRPr lang="fr-F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B7A2B8-3476-4EF8-8CF0-940EB108C252}" type="slidenum">
              <a:rPr lang="de-CH" smtClean="0"/>
              <a:pPr/>
              <a:t>‹N°›</a:t>
            </a:fld>
            <a:endParaRPr lang="de-CH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DA17831-4EB5-BD2E-2A74-4DDA1321A8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32000" y="504000"/>
            <a:ext cx="480000" cy="480000"/>
          </a:xfrm>
          <a:prstGeom prst="rect">
            <a:avLst/>
          </a:prstGeom>
        </p:spPr>
      </p:pic>
      <p:sp>
        <p:nvSpPr>
          <p:cNvPr id="4" name="Espace réservé du pied de page 12">
            <a:extLst>
              <a:ext uri="{FF2B5EF4-FFF2-40B4-BE49-F238E27FC236}">
                <a16:creationId xmlns:a16="http://schemas.microsoft.com/office/drawing/2014/main" id="{231B25DD-5BB8-D2CF-9725-B903F2A17EBD}"/>
              </a:ext>
            </a:extLst>
          </p:cNvPr>
          <p:cNvSpPr txBox="1">
            <a:spLocks/>
          </p:cNvSpPr>
          <p:nvPr userDrawn="1"/>
        </p:nvSpPr>
        <p:spPr>
          <a:xfrm>
            <a:off x="6336000" y="6309785"/>
            <a:ext cx="1920213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 cap="none" baseline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900" b="0" i="0" dirty="0" err="1">
                <a:solidFill>
                  <a:schemeClr val="accent1"/>
                </a:solidFill>
                <a:latin typeface="Aptos" panose="020B0004020202020204" pitchFamily="34" charset="0"/>
              </a:rPr>
              <a:t>Personnel</a:t>
            </a:r>
            <a:r>
              <a:rPr lang="de-CH" sz="900" b="0" i="0" dirty="0">
                <a:solidFill>
                  <a:schemeClr val="accent1"/>
                </a:solidFill>
                <a:latin typeface="Aptos" panose="020B0004020202020204" pitchFamily="34" charset="0"/>
              </a:rPr>
              <a:t> et </a:t>
            </a:r>
            <a:r>
              <a:rPr lang="de-CH" sz="900" b="0" i="0" dirty="0" err="1">
                <a:solidFill>
                  <a:schemeClr val="accent1"/>
                </a:solidFill>
                <a:latin typeface="Aptos" panose="020B0004020202020204" pitchFamily="34" charset="0"/>
              </a:rPr>
              <a:t>Confidentiel</a:t>
            </a:r>
            <a:endParaRPr lang="de-CH" sz="900" b="0" i="0" dirty="0">
              <a:solidFill>
                <a:schemeClr val="accent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05609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1 colonne + aplat /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97E5518-4426-72F6-6FBA-A692D3305587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9796EB71-844A-126E-18C8-83863C2DD82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335185" y="980019"/>
            <a:ext cx="5617632" cy="48893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25579-1373-45D4-AF0D-B815ADC14C1C}" type="datetime1">
              <a:rPr lang="fr-FR" smtClean="0"/>
              <a:t>20/04/2026</a:t>
            </a:fld>
            <a:endParaRPr lang="de-CH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CPEG – Optimiser sa prévoyance</a:t>
            </a:r>
            <a:endParaRPr lang="de-CH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8367" y="412801"/>
            <a:ext cx="5378452" cy="916749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20327B7F-315F-647F-FF7D-612D7F493EC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8367" y="1604434"/>
            <a:ext cx="5378451" cy="4417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B7A2B8-3476-4EF8-8CF0-940EB108C252}" type="slidenum">
              <a:rPr lang="de-CH" smtClean="0"/>
              <a:pPr/>
              <a:t>‹N°›</a:t>
            </a:fld>
            <a:endParaRPr lang="de-CH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4CD30A5-00EF-7404-1A26-C43EDB926B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32000" y="504000"/>
            <a:ext cx="480000" cy="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3589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3689" userDrawn="1">
          <p15:clr>
            <a:srgbClr val="FBAE40"/>
          </p15:clr>
        </p15:guide>
        <p15:guide id="4" pos="3991" userDrawn="1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1 colonne + aplat / Texte_confidenti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97E5518-4426-72F6-6FBA-A692D3305587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9796EB71-844A-126E-18C8-83863C2DD82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335185" y="980019"/>
            <a:ext cx="5617632" cy="48893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423A9-3398-45E8-A0E3-D12898E87AE3}" type="datetime1">
              <a:rPr lang="fr-FR" smtClean="0"/>
              <a:t>20/04/2026</a:t>
            </a:fld>
            <a:endParaRPr lang="de-CH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1694402" y="6309321"/>
            <a:ext cx="2357468" cy="287867"/>
          </a:xfrm>
        </p:spPr>
        <p:txBody>
          <a:bodyPr/>
          <a:lstStyle/>
          <a:p>
            <a:r>
              <a:rPr lang="fr-CH"/>
              <a:t>CPEG – Optimiser sa prévoyance</a:t>
            </a:r>
            <a:endParaRPr lang="de-CH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20327B7F-315F-647F-FF7D-612D7F493EC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8367" y="1604434"/>
            <a:ext cx="5378451" cy="4417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B7A2B8-3476-4EF8-8CF0-940EB108C252}" type="slidenum">
              <a:rPr lang="de-CH" smtClean="0"/>
              <a:pPr/>
              <a:t>‹N°›</a:t>
            </a:fld>
            <a:endParaRPr lang="de-CH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4CD30A5-00EF-7404-1A26-C43EDB926B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32000" y="504000"/>
            <a:ext cx="480000" cy="480000"/>
          </a:xfrm>
          <a:prstGeom prst="rect">
            <a:avLst/>
          </a:prstGeom>
        </p:spPr>
      </p:pic>
      <p:sp>
        <p:nvSpPr>
          <p:cNvPr id="3" name="Espace réservé du pied de page 12">
            <a:extLst>
              <a:ext uri="{FF2B5EF4-FFF2-40B4-BE49-F238E27FC236}">
                <a16:creationId xmlns:a16="http://schemas.microsoft.com/office/drawing/2014/main" id="{033B5D71-83C4-9C94-6E7C-39F7823D1F6D}"/>
              </a:ext>
            </a:extLst>
          </p:cNvPr>
          <p:cNvSpPr txBox="1">
            <a:spLocks/>
          </p:cNvSpPr>
          <p:nvPr userDrawn="1"/>
        </p:nvSpPr>
        <p:spPr>
          <a:xfrm>
            <a:off x="4154987" y="6309785"/>
            <a:ext cx="1701832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 cap="none" baseline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900" b="0" i="0" dirty="0" err="1">
                <a:solidFill>
                  <a:schemeClr val="accent2"/>
                </a:solidFill>
                <a:latin typeface="Aptos" panose="020B0004020202020204" pitchFamily="34" charset="0"/>
              </a:rPr>
              <a:t>Personnel</a:t>
            </a:r>
            <a:r>
              <a:rPr lang="de-CH" sz="900" b="0" i="0" dirty="0">
                <a:solidFill>
                  <a:schemeClr val="accent2"/>
                </a:solidFill>
                <a:latin typeface="Aptos" panose="020B0004020202020204" pitchFamily="34" charset="0"/>
              </a:rPr>
              <a:t> et </a:t>
            </a:r>
            <a:r>
              <a:rPr lang="de-CH" sz="900" b="0" i="0" dirty="0" err="1">
                <a:solidFill>
                  <a:schemeClr val="accent2"/>
                </a:solidFill>
                <a:latin typeface="Aptos" panose="020B0004020202020204" pitchFamily="34" charset="0"/>
              </a:rPr>
              <a:t>Confidentiel</a:t>
            </a:r>
            <a:endParaRPr lang="de-CH" sz="900" b="0" i="0" dirty="0">
              <a:solidFill>
                <a:schemeClr val="accent2"/>
              </a:solidFill>
              <a:latin typeface="Aptos" panose="020B0004020202020204" pitchFamily="34" charset="0"/>
            </a:endParaRP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E54EAA79-5ED9-AEB6-75C7-8235781C7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2" y="412800"/>
            <a:ext cx="5375183" cy="916800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137948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3689" userDrawn="1">
          <p15:clr>
            <a:srgbClr val="FBAE40"/>
          </p15:clr>
        </p15:guide>
        <p15:guide id="4" pos="3991" userDrawn="1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1 colonne + Visuel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AC0117FB-69F0-E633-B25E-5789847AA2B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5F8C9-1080-4EEB-B343-838E4CDF6082}" type="datetime1">
              <a:rPr lang="fr-FR" smtClean="0"/>
              <a:t>20/04/2026</a:t>
            </a:fld>
            <a:endParaRPr lang="de-CH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CPEG – Optimiser sa prévoyance</a:t>
            </a:r>
            <a:endParaRPr lang="de-CH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20327B7F-315F-647F-FF7D-612D7F493EC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8367" y="1604434"/>
            <a:ext cx="5378451" cy="4417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B7A2B8-3476-4EF8-8CF0-940EB108C252}" type="slidenum">
              <a:rPr lang="de-CH" smtClean="0"/>
              <a:pPr/>
              <a:t>‹N°›</a:t>
            </a:fld>
            <a:endParaRPr lang="de-CH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4CD30A5-00EF-7404-1A26-C43EDB926B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32000" y="504000"/>
            <a:ext cx="480000" cy="480000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DCF80C1E-323B-FB5A-97D8-4CF1295DC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2" y="412800"/>
            <a:ext cx="5376817" cy="916800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2779254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3689" userDrawn="1">
          <p15:clr>
            <a:srgbClr val="FBAE40"/>
          </p15:clr>
        </p15:guide>
        <p15:guide id="4" pos="3991" userDrawn="1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1 colonne + Visuel_confidenti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AC0117FB-69F0-E633-B25E-5789847AA2B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70185-149A-4A7D-89FF-0D62573E6EDD}" type="datetime1">
              <a:rPr lang="fr-FR" smtClean="0"/>
              <a:t>20/04/2026</a:t>
            </a:fld>
            <a:endParaRPr lang="de-CH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1694402" y="6309321"/>
            <a:ext cx="2345337" cy="287867"/>
          </a:xfrm>
        </p:spPr>
        <p:txBody>
          <a:bodyPr/>
          <a:lstStyle/>
          <a:p>
            <a:r>
              <a:rPr lang="fr-CH"/>
              <a:t>CPEG – Optimiser sa prévoyance</a:t>
            </a:r>
            <a:endParaRPr lang="de-CH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20327B7F-315F-647F-FF7D-612D7F493EC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8367" y="1604434"/>
            <a:ext cx="5378451" cy="4417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B7A2B8-3476-4EF8-8CF0-940EB108C252}" type="slidenum">
              <a:rPr lang="de-CH" smtClean="0"/>
              <a:pPr/>
              <a:t>‹N°›</a:t>
            </a:fld>
            <a:endParaRPr lang="de-CH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4CD30A5-00EF-7404-1A26-C43EDB926B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32000" y="504000"/>
            <a:ext cx="480000" cy="480000"/>
          </a:xfrm>
          <a:prstGeom prst="rect">
            <a:avLst/>
          </a:prstGeom>
        </p:spPr>
      </p:pic>
      <p:sp>
        <p:nvSpPr>
          <p:cNvPr id="3" name="Espace réservé du pied de page 12">
            <a:extLst>
              <a:ext uri="{FF2B5EF4-FFF2-40B4-BE49-F238E27FC236}">
                <a16:creationId xmlns:a16="http://schemas.microsoft.com/office/drawing/2014/main" id="{DFE31DED-0F02-4D1B-A610-687A1046D7F1}"/>
              </a:ext>
            </a:extLst>
          </p:cNvPr>
          <p:cNvSpPr txBox="1">
            <a:spLocks/>
          </p:cNvSpPr>
          <p:nvPr userDrawn="1"/>
        </p:nvSpPr>
        <p:spPr>
          <a:xfrm>
            <a:off x="4156800" y="6312001"/>
            <a:ext cx="1704000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 cap="none" baseline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900" b="0" i="0" dirty="0" err="1">
                <a:solidFill>
                  <a:schemeClr val="accent2"/>
                </a:solidFill>
                <a:latin typeface="Aptos" panose="020B0004020202020204" pitchFamily="34" charset="0"/>
              </a:rPr>
              <a:t>Personnel</a:t>
            </a:r>
            <a:r>
              <a:rPr lang="de-CH" sz="900" b="0" i="0" dirty="0">
                <a:solidFill>
                  <a:schemeClr val="accent2"/>
                </a:solidFill>
                <a:latin typeface="Aptos" panose="020B0004020202020204" pitchFamily="34" charset="0"/>
              </a:rPr>
              <a:t> et </a:t>
            </a:r>
            <a:r>
              <a:rPr lang="de-CH" sz="900" b="0" i="0" dirty="0" err="1">
                <a:solidFill>
                  <a:schemeClr val="accent2"/>
                </a:solidFill>
                <a:latin typeface="Aptos" panose="020B0004020202020204" pitchFamily="34" charset="0"/>
              </a:rPr>
              <a:t>Confidentiel</a:t>
            </a:r>
            <a:endParaRPr lang="de-CH" sz="900" b="0" i="0" dirty="0">
              <a:solidFill>
                <a:schemeClr val="accent2"/>
              </a:solidFill>
              <a:latin typeface="Aptos" panose="020B0004020202020204" pitchFamily="34" charset="0"/>
            </a:endParaRPr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F45BFAD7-735C-E22C-F1F8-361E07691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2" y="412800"/>
            <a:ext cx="5376817" cy="916800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7411443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3689" userDrawn="1">
          <p15:clr>
            <a:srgbClr val="FBAE40"/>
          </p15:clr>
        </p15:guide>
        <p15:guide id="4" pos="3991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0E4C55-EC90-1BEA-B3CB-D37C3D53F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1CE21AB-B51A-72EF-6324-CA63614F92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729F330-2D54-28AB-11F9-2F9B9A6566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C052824-C50C-0C31-A36A-DCE1FA3812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9F2A363-806F-775F-89DC-5543EA6961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DBF4B3F-BCCA-4714-F890-C37D2C6FE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B8172-1C20-401D-ABEF-551E62131A09}" type="datetime1">
              <a:rPr lang="fr-FR" smtClean="0"/>
              <a:t>20/04/2026</a:t>
            </a:fld>
            <a:endParaRPr lang="fr-CH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2BF5D7B-E1C2-D0C9-6A42-F7CE15DEC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CPEG – Optimiser sa prévoyance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698CF6E6-1E4A-7AC2-82BE-01A6A4EFF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6E457-8A95-4A28-80B7-51D51E25F68D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717534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8ECC50-6D64-1146-0E0F-A8E501DE7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18B489A-33FD-426D-E5C5-520BA91A2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1DB95-A5D6-4729-8925-2C49609408D3}" type="datetime1">
              <a:rPr lang="fr-FR" smtClean="0"/>
              <a:t>20/04/2026</a:t>
            </a:fld>
            <a:endParaRPr lang="fr-CH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EAE42F9-988C-146B-6142-E35C88E1F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CPEG – Optimiser sa prévoyance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A96BEFD-7A41-916E-D2A5-3A166F3A2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6E457-8A95-4A28-80B7-51D51E25F68D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019408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9A499EE-FAE2-61A4-3C9D-1E68A925A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D18BC-EB0B-44F7-8508-9F845D36E10C}" type="datetime1">
              <a:rPr lang="fr-FR" smtClean="0"/>
              <a:t>20/04/2026</a:t>
            </a:fld>
            <a:endParaRPr lang="fr-CH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D1EBA69-61F9-938C-E103-ED7732CAD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CPEG – Optimiser sa prévoyance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536013C-38DD-01E1-3C4F-754895F3E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6E457-8A95-4A28-80B7-51D51E25F68D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771867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C57833-E20D-9191-217A-EE2C3EA8E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103F266-5F4F-50C8-9B74-E0F91857A3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A978298-CBE5-CED1-EB39-2E1B1E9CC6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4B17054-F452-29F3-E862-00657C604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38F2D-79C7-49CA-A6B2-3A63AD3EB5E9}" type="datetime1">
              <a:rPr lang="fr-FR" smtClean="0"/>
              <a:t>20/04/2026</a:t>
            </a:fld>
            <a:endParaRPr lang="fr-CH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3FCD47A-0E3A-A4B8-7049-1886AFEBF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CPEG – Optimiser sa prévoyance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6F27E1D-F3D5-3280-7B7D-07FD5E128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6E457-8A95-4A28-80B7-51D51E25F68D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065175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D0B274-D587-5D3E-17CE-99EF0F965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09A95A9-0BF3-3406-D7DB-0140F40714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H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643BA54-3CDB-FABE-BE97-A54F35595C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D153FD4-4996-0688-CEE0-49A6CF5DD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7A0A9-9180-4ABF-A014-57456EF520A1}" type="datetime1">
              <a:rPr lang="fr-FR" smtClean="0"/>
              <a:t>20/04/2026</a:t>
            </a:fld>
            <a:endParaRPr lang="fr-CH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F2B0A1F-8874-57C2-AE98-8DDE0A498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CPEG – Optimiser sa prévoyance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CE74A41-1844-1623-1A42-1E605267F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6E457-8A95-4A28-80B7-51D51E25F68D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644060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image" Target="../media/image1.emf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slideLayout" Target="../slideLayouts/slideLayout46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F7725E66-991D-C560-37A1-1104381A7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CEB5F7D-9FA9-3FE0-B42B-4C549F7B1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4CD2DF6-C371-9269-2A0B-F0650C4768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50B56E0-E211-42C6-92D7-29FEFF4C7E7D}" type="datetime1">
              <a:rPr lang="fr-FR" smtClean="0"/>
              <a:t>20/04/2026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F755FA5-4F0A-9750-F63B-355C9BE67A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fr-CH"/>
              <a:t>CPEG – Optimiser sa prévoyance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4F63570-A906-7599-2E44-B0C35D4A2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D56E457-8A95-4A28-80B7-51D51E25F68D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079956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94400" y="6309321"/>
            <a:ext cx="3988800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cap="none" baseline="0">
                <a:solidFill>
                  <a:schemeClr val="tx1"/>
                </a:solidFill>
                <a:latin typeface="Aptos" panose="020B0004020202020204" pitchFamily="34" charset="0"/>
              </a:defRPr>
            </a:lvl1pPr>
          </a:lstStyle>
          <a:p>
            <a:r>
              <a:rPr lang="fr-CH"/>
              <a:t>CPEG – Optimiser sa prévoyance</a:t>
            </a:r>
            <a:endParaRPr lang="de-CH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11232002" y="6309321"/>
            <a:ext cx="480841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accent2"/>
                </a:solidFill>
                <a:latin typeface="Aptos" panose="020B0004020202020204" pitchFamily="34" charset="0"/>
              </a:defRPr>
            </a:lvl1pPr>
          </a:lstStyle>
          <a:p>
            <a:fld id="{54B7A2B8-3476-4EF8-8CF0-940EB108C252}" type="slidenum">
              <a:rPr lang="de-CH" smtClean="0"/>
              <a:pPr/>
              <a:t>‹N°›</a:t>
            </a:fld>
            <a:endParaRPr lang="de-CH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2"/>
          </p:nvPr>
        </p:nvSpPr>
        <p:spPr>
          <a:xfrm>
            <a:off x="624993" y="6309321"/>
            <a:ext cx="960107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accent2"/>
                </a:solidFill>
                <a:latin typeface="Aptos" panose="020B0004020202020204" pitchFamily="34" charset="0"/>
              </a:defRPr>
            </a:lvl1pPr>
          </a:lstStyle>
          <a:p>
            <a:fld id="{9D74A62E-BE45-4174-8E57-747AFEA9334D}" type="datetime1">
              <a:rPr lang="fr-FR" smtClean="0"/>
              <a:t>20/04/2026</a:t>
            </a:fld>
            <a:endParaRPr lang="de-CH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5469E5D-926A-1BA2-3C79-459A4A58619E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1232000" y="501651"/>
            <a:ext cx="480000" cy="480000"/>
          </a:xfrm>
          <a:prstGeom prst="rect">
            <a:avLst/>
          </a:prstGeom>
        </p:spPr>
      </p:pic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27D01B7-83EC-6D81-7336-07B45169B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412800"/>
            <a:ext cx="10411200" cy="9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259086C5-D160-237A-D7D6-57373DC38D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0000" y="1608002"/>
            <a:ext cx="11232000" cy="4415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  <a:p>
            <a:pPr lvl="5"/>
            <a:r>
              <a:rPr lang="fr-FR" dirty="0"/>
              <a:t>Sixième niveau</a:t>
            </a:r>
          </a:p>
          <a:p>
            <a:pPr lvl="6"/>
            <a:r>
              <a:rPr lang="fr-FR" dirty="0"/>
              <a:t>Septième niveau</a:t>
            </a:r>
          </a:p>
          <a:p>
            <a:pPr lvl="7"/>
            <a:r>
              <a:rPr lang="fr-FR" dirty="0"/>
              <a:t>Huitième niveau</a:t>
            </a:r>
          </a:p>
        </p:txBody>
      </p:sp>
    </p:spTree>
    <p:extLst>
      <p:ext uri="{BB962C8B-B14F-4D97-AF65-F5344CB8AC3E}">
        <p14:creationId xmlns:p14="http://schemas.microsoft.com/office/powerpoint/2010/main" val="1116175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  <p:sldLayoutId id="2147483700" r:id="rId19"/>
    <p:sldLayoutId id="2147483701" r:id="rId20"/>
    <p:sldLayoutId id="2147483702" r:id="rId21"/>
    <p:sldLayoutId id="2147483703" r:id="rId22"/>
    <p:sldLayoutId id="2147483704" r:id="rId23"/>
    <p:sldLayoutId id="2147483705" r:id="rId24"/>
    <p:sldLayoutId id="2147483706" r:id="rId25"/>
    <p:sldLayoutId id="2147483707" r:id="rId26"/>
    <p:sldLayoutId id="2147483708" r:id="rId27"/>
    <p:sldLayoutId id="2147483709" r:id="rId28"/>
    <p:sldLayoutId id="2147483710" r:id="rId29"/>
    <p:sldLayoutId id="2147483711" r:id="rId30"/>
    <p:sldLayoutId id="2147483664" r:id="rId31"/>
    <p:sldLayoutId id="2147483719" r:id="rId32"/>
  </p:sldLayoutIdLst>
  <p:hf hdr="0"/>
  <p:txStyles>
    <p:titleStyle>
      <a:lvl1pPr marL="0" marR="0" indent="0" algn="l" defTabSz="685800" rtl="0" eaLnBrk="1" fontAlgn="auto" latinLnBrk="0" hangingPunct="1">
        <a:lnSpc>
          <a:spcPct val="9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sz="2400" b="1" kern="1200">
          <a:solidFill>
            <a:schemeClr val="accent3"/>
          </a:solidFill>
          <a:latin typeface="Aptos" panose="020B0004020202020204" pitchFamily="34" charset="0"/>
          <a:ea typeface="+mj-ea"/>
          <a:cs typeface="+mj-cs"/>
        </a:defRPr>
      </a:lvl1pPr>
    </p:titleStyle>
    <p:bodyStyle>
      <a:lvl1pPr marL="0" marR="0" indent="0" algn="l" defTabSz="685800" rtl="0" eaLnBrk="1" fontAlgn="auto" latinLnBrk="0" hangingPunct="1">
        <a:lnSpc>
          <a:spcPct val="100000"/>
        </a:lnSpc>
        <a:spcBef>
          <a:spcPts val="432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lang="en-US" sz="2200" b="1" kern="1200" noProof="0" dirty="0" smtClean="0">
          <a:solidFill>
            <a:schemeClr val="accent2"/>
          </a:solidFill>
          <a:latin typeface="Aptos" panose="020B0004020202020204" pitchFamily="34" charset="0"/>
          <a:ea typeface="+mn-ea"/>
          <a:cs typeface="+mn-cs"/>
        </a:defRPr>
      </a:lvl1pPr>
      <a:lvl2pPr marL="0" marR="0" indent="0" algn="l" defTabSz="6858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lang="en-US" sz="1800" b="1" kern="1200" dirty="0" smtClean="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2pPr>
      <a:lvl3pPr marL="0" marR="0" indent="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lang="en-US" sz="1600" kern="1200" dirty="0" smtClean="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3pPr>
      <a:lvl4pPr marL="108000" marR="0" indent="-180000" algn="l" defTabSz="6858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lang="en-US" sz="1600" kern="1200" dirty="0" smtClean="0">
          <a:solidFill>
            <a:schemeClr val="accent2"/>
          </a:solidFill>
          <a:latin typeface="Aptos" panose="020B0004020202020204" pitchFamily="34" charset="0"/>
          <a:ea typeface="+mn-ea"/>
          <a:cs typeface="+mn-cs"/>
        </a:defRPr>
      </a:lvl4pPr>
      <a:lvl5pPr marL="432000" marR="0" indent="-18000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lang="en-US" sz="1600" kern="1200" dirty="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5pPr>
      <a:lvl6pPr marL="360000" indent="-108000" algn="l" defTabSz="685800" rtl="0" eaLnBrk="1" latinLnBrk="0" hangingPunct="1">
        <a:lnSpc>
          <a:spcPct val="90000"/>
        </a:lnSpc>
        <a:spcBef>
          <a:spcPts val="0"/>
        </a:spcBef>
        <a:buFont typeface="+mj-lt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-288000" algn="l" defTabSz="685800" rtl="0" eaLnBrk="1" latinLnBrk="0" hangingPunct="1">
        <a:lnSpc>
          <a:spcPct val="90000"/>
        </a:lnSpc>
        <a:spcBef>
          <a:spcPts val="1000"/>
        </a:spcBef>
        <a:buFont typeface="+mj-lt"/>
        <a:buAutoNum type="arabicPeriod"/>
        <a:defRPr sz="1600" kern="1200">
          <a:solidFill>
            <a:schemeClr val="accent2"/>
          </a:solidFill>
          <a:latin typeface="+mn-lt"/>
          <a:ea typeface="+mn-ea"/>
          <a:cs typeface="+mn-cs"/>
        </a:defRPr>
      </a:lvl7pPr>
      <a:lvl8pPr marL="576000" indent="-28800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379" userDrawn="1">
          <p15:clr>
            <a:srgbClr val="F26B43"/>
          </p15:clr>
        </p15:guide>
        <p15:guide id="2" orient="horz" pos="237" userDrawn="1">
          <p15:clr>
            <a:srgbClr val="F26B43"/>
          </p15:clr>
        </p15:guide>
        <p15:guide id="3" orient="horz" pos="463" userDrawn="1">
          <p15:clr>
            <a:srgbClr val="F26B43"/>
          </p15:clr>
        </p15:guide>
        <p15:guide id="4" pos="301" userDrawn="1">
          <p15:clr>
            <a:srgbClr val="F26B43"/>
          </p15:clr>
        </p15:guide>
        <p15:guide id="5" orient="horz" pos="2981" userDrawn="1">
          <p15:clr>
            <a:srgbClr val="F26B43"/>
          </p15:clr>
        </p15:guide>
        <p15:guide id="6" orient="horz" pos="3117" userDrawn="1">
          <p15:clr>
            <a:srgbClr val="F26B43"/>
          </p15:clr>
        </p15:guide>
        <p15:guide id="7" pos="393" userDrawn="1">
          <p15:clr>
            <a:srgbClr val="F26B43"/>
          </p15:clr>
        </p15:guide>
        <p15:guide id="8" orient="horz" pos="1960" userDrawn="1">
          <p15:clr>
            <a:srgbClr val="F26B43"/>
          </p15:clr>
        </p15:guide>
        <p15:guide id="9" orient="horz" pos="758" userDrawn="1">
          <p15:clr>
            <a:srgbClr val="F26B43"/>
          </p15:clr>
        </p15:guide>
        <p15:guide id="10" orient="horz" pos="2845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BF9DDFD-8E1E-97FF-DF0F-2EF53A516F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32000" y="504000"/>
            <a:ext cx="480000" cy="4800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94400" y="6309321"/>
            <a:ext cx="3988800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cap="none" baseline="0">
                <a:solidFill>
                  <a:schemeClr val="tx1"/>
                </a:solidFill>
                <a:latin typeface="Aptos" panose="020B0004020202020204" pitchFamily="34" charset="0"/>
              </a:defRPr>
            </a:lvl1pPr>
          </a:lstStyle>
          <a:p>
            <a:r>
              <a:rPr lang="fr-CH"/>
              <a:t>CPEG – Optimiser sa prévoyance</a:t>
            </a:r>
            <a:endParaRPr lang="fr-FR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11232001" y="6309321"/>
            <a:ext cx="480000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accent2"/>
                </a:solidFill>
                <a:latin typeface="Aptos" panose="020B0004020202020204" pitchFamily="34" charset="0"/>
              </a:defRPr>
            </a:lvl1pPr>
          </a:lstStyle>
          <a:p>
            <a:fld id="{54B7A2B8-3476-4EF8-8CF0-940EB108C252}" type="slidenum">
              <a:rPr lang="de-CH" smtClean="0"/>
              <a:pPr/>
              <a:t>‹N°›</a:t>
            </a:fld>
            <a:endParaRPr lang="de-CH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2"/>
          </p:nvPr>
        </p:nvSpPr>
        <p:spPr>
          <a:xfrm>
            <a:off x="624993" y="6309321"/>
            <a:ext cx="960107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accent2"/>
                </a:solidFill>
                <a:latin typeface="Aptos" panose="020B0004020202020204" pitchFamily="34" charset="0"/>
              </a:defRPr>
            </a:lvl1pPr>
          </a:lstStyle>
          <a:p>
            <a:fld id="{B0BA7856-FA24-4B77-A879-3EB2ADBA09C7}" type="datetime1">
              <a:rPr lang="fr-FR" smtClean="0"/>
              <a:t>20/04/2026</a:t>
            </a:fld>
            <a:endParaRPr lang="de-CH" dirty="0"/>
          </a:p>
        </p:txBody>
      </p:sp>
      <p:sp>
        <p:nvSpPr>
          <p:cNvPr id="6" name="Espace réservé du titre 5">
            <a:extLst>
              <a:ext uri="{FF2B5EF4-FFF2-40B4-BE49-F238E27FC236}">
                <a16:creationId xmlns:a16="http://schemas.microsoft.com/office/drawing/2014/main" id="{1082E2B5-D1C1-9E19-F6D2-D02F3B53A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412800"/>
            <a:ext cx="10411200" cy="9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13E97F4B-E936-1153-9ADC-9F5A67972B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0000" y="1608002"/>
            <a:ext cx="11232000" cy="4415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  <a:p>
            <a:pPr lvl="5"/>
            <a:r>
              <a:rPr lang="fr-FR" dirty="0"/>
              <a:t>Sixième niveau</a:t>
            </a:r>
          </a:p>
          <a:p>
            <a:pPr lvl="6"/>
            <a:r>
              <a:rPr lang="fr-FR" dirty="0"/>
              <a:t>Septième niveau</a:t>
            </a:r>
          </a:p>
          <a:p>
            <a:pPr lvl="7"/>
            <a:r>
              <a:rPr lang="fr-FR" dirty="0"/>
              <a:t>Huitième niveau</a:t>
            </a:r>
          </a:p>
        </p:txBody>
      </p:sp>
    </p:spTree>
    <p:extLst>
      <p:ext uri="{BB962C8B-B14F-4D97-AF65-F5344CB8AC3E}">
        <p14:creationId xmlns:p14="http://schemas.microsoft.com/office/powerpoint/2010/main" val="3742132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</p:sldLayoutIdLst>
  <p:hf hdr="0"/>
  <p:txStyles>
    <p:titleStyle>
      <a:lvl1pPr marL="0" marR="0" indent="0" algn="l" defTabSz="685800" rtl="0" eaLnBrk="1" fontAlgn="auto" latinLnBrk="0" hangingPunct="1">
        <a:lnSpc>
          <a:spcPct val="9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sz="2400" b="1" kern="1200">
          <a:solidFill>
            <a:schemeClr val="accent3"/>
          </a:solidFill>
          <a:latin typeface="Aptos" panose="020B0004020202020204" pitchFamily="34" charset="0"/>
          <a:ea typeface="+mj-ea"/>
          <a:cs typeface="+mj-cs"/>
        </a:defRPr>
      </a:lvl1pPr>
    </p:titleStyle>
    <p:bodyStyle>
      <a:lvl1pPr marL="0" marR="0" indent="0" algn="l" defTabSz="685800" rtl="0" eaLnBrk="1" fontAlgn="auto" latinLnBrk="0" hangingPunct="1">
        <a:lnSpc>
          <a:spcPct val="100000"/>
        </a:lnSpc>
        <a:spcBef>
          <a:spcPts val="432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lang="en-US" sz="2200" b="1" kern="1200" noProof="0" dirty="0" smtClean="0">
          <a:solidFill>
            <a:schemeClr val="accent2"/>
          </a:solidFill>
          <a:latin typeface="Aptos" panose="020B0004020202020204" pitchFamily="34" charset="0"/>
          <a:ea typeface="+mn-ea"/>
          <a:cs typeface="+mn-cs"/>
        </a:defRPr>
      </a:lvl1pPr>
      <a:lvl2pPr marL="0" marR="0" indent="0" algn="l" defTabSz="6858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lang="en-US" sz="1800" b="1" kern="1200" dirty="0" smtClean="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2pPr>
      <a:lvl3pPr marL="0" marR="0" indent="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lang="en-US" sz="1600" kern="1200" dirty="0" smtClean="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3pPr>
      <a:lvl4pPr marL="108000" marR="0" indent="-180000" algn="l" defTabSz="6858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lang="en-US" sz="1600" kern="1200" dirty="0" smtClean="0">
          <a:solidFill>
            <a:schemeClr val="accent2"/>
          </a:solidFill>
          <a:latin typeface="Aptos" panose="020B0004020202020204" pitchFamily="34" charset="0"/>
          <a:ea typeface="+mn-ea"/>
          <a:cs typeface="+mn-cs"/>
        </a:defRPr>
      </a:lvl4pPr>
      <a:lvl5pPr marL="432000" marR="0" indent="-18000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lang="en-US" sz="1600" kern="1200" dirty="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5pPr>
      <a:lvl6pPr marL="360000" indent="-108000" algn="l" defTabSz="685800" rtl="0" eaLnBrk="1" latinLnBrk="0" hangingPunct="1">
        <a:lnSpc>
          <a:spcPct val="90000"/>
        </a:lnSpc>
        <a:spcBef>
          <a:spcPts val="0"/>
        </a:spcBef>
        <a:buFont typeface="+mj-lt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-288000" algn="l" defTabSz="685800" rtl="0" eaLnBrk="1" latinLnBrk="0" hangingPunct="1">
        <a:lnSpc>
          <a:spcPct val="90000"/>
        </a:lnSpc>
        <a:spcBef>
          <a:spcPts val="1000"/>
        </a:spcBef>
        <a:buFont typeface="+mj-lt"/>
        <a:buAutoNum type="arabicPeriod"/>
        <a:defRPr sz="1600" kern="1200">
          <a:solidFill>
            <a:schemeClr val="accent2"/>
          </a:solidFill>
          <a:latin typeface="+mn-lt"/>
          <a:ea typeface="+mn-ea"/>
          <a:cs typeface="+mn-cs"/>
        </a:defRPr>
      </a:lvl7pPr>
      <a:lvl8pPr marL="576000" indent="-28800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ctr" defTabSz="685800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None/>
        <a:defRPr sz="2800" b="1" i="0" kern="1200">
          <a:solidFill>
            <a:schemeClr val="bg1"/>
          </a:solidFill>
          <a:latin typeface="Aptos" panose="020B0004020202020204" pitchFamily="34" charset="0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379" userDrawn="1">
          <p15:clr>
            <a:srgbClr val="F26B43"/>
          </p15:clr>
        </p15:guide>
        <p15:guide id="2" orient="horz" pos="237" userDrawn="1">
          <p15:clr>
            <a:srgbClr val="F26B43"/>
          </p15:clr>
        </p15:guide>
        <p15:guide id="3" orient="horz" pos="463" userDrawn="1">
          <p15:clr>
            <a:srgbClr val="F26B43"/>
          </p15:clr>
        </p15:guide>
        <p15:guide id="4" pos="301" userDrawn="1">
          <p15:clr>
            <a:srgbClr val="F26B43"/>
          </p15:clr>
        </p15:guide>
        <p15:guide id="5" orient="horz" pos="2981" userDrawn="1">
          <p15:clr>
            <a:srgbClr val="F26B43"/>
          </p15:clr>
        </p15:guide>
        <p15:guide id="6" orient="horz" pos="3117" userDrawn="1">
          <p15:clr>
            <a:srgbClr val="F26B43"/>
          </p15:clr>
        </p15:guide>
        <p15:guide id="7" pos="393" userDrawn="1">
          <p15:clr>
            <a:srgbClr val="F26B43"/>
          </p15:clr>
        </p15:guide>
        <p15:guide id="8" orient="horz" pos="1960" userDrawn="1">
          <p15:clr>
            <a:srgbClr val="F26B43"/>
          </p15:clr>
        </p15:guide>
        <p15:guide id="9" orient="horz" pos="758" userDrawn="1">
          <p15:clr>
            <a:srgbClr val="F26B43"/>
          </p15:clr>
        </p15:guide>
        <p15:guide id="10" orient="horz" pos="2845" userDrawn="1">
          <p15:clr>
            <a:srgbClr val="F26B43"/>
          </p15:clr>
        </p15:guide>
        <p15:guide id="11" pos="752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1.xml"/><Relationship Id="rId6" Type="http://schemas.microsoft.com/office/2007/relationships/hdphoto" Target="../media/hdphoto7.wdp"/><Relationship Id="rId11" Type="http://schemas.microsoft.com/office/2007/relationships/hdphoto" Target="../media/hdphoto9.wdp"/><Relationship Id="rId5" Type="http://schemas.openxmlformats.org/officeDocument/2006/relationships/image" Target="../media/image47.png"/><Relationship Id="rId10" Type="http://schemas.openxmlformats.org/officeDocument/2006/relationships/image" Target="../media/image49.png"/><Relationship Id="rId4" Type="http://schemas.microsoft.com/office/2007/relationships/hdphoto" Target="../media/hdphoto6.wdp"/><Relationship Id="rId9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1.png"/><Relationship Id="rId5" Type="http://schemas.openxmlformats.org/officeDocument/2006/relationships/image" Target="../media/image45.png"/><Relationship Id="rId4" Type="http://schemas.openxmlformats.org/officeDocument/2006/relationships/image" Target="../media/image5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1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7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7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2.xml"/><Relationship Id="rId6" Type="http://schemas.microsoft.com/office/2007/relationships/hdphoto" Target="../media/hdphoto5.wdp"/><Relationship Id="rId5" Type="http://schemas.openxmlformats.org/officeDocument/2006/relationships/image" Target="../media/image80.png"/><Relationship Id="rId4" Type="http://schemas.microsoft.com/office/2007/relationships/hdphoto" Target="../media/hdphoto10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83.png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2.xml"/><Relationship Id="rId4" Type="http://schemas.microsoft.com/office/2007/relationships/hdphoto" Target="../media/hdphoto10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98.pn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microsoft.com/office/2007/relationships/hdphoto" Target="../media/hdphoto1.wdp"/><Relationship Id="rId10" Type="http://schemas.openxmlformats.org/officeDocument/2006/relationships/image" Target="../media/image29.png"/><Relationship Id="rId4" Type="http://schemas.openxmlformats.org/officeDocument/2006/relationships/image" Target="../media/image25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7.png"/><Relationship Id="rId7" Type="http://schemas.microsoft.com/office/2007/relationships/hdphoto" Target="../media/hdphoto4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.xml"/><Relationship Id="rId6" Type="http://schemas.microsoft.com/office/2007/relationships/hdphoto" Target="../media/hdphoto5.wdp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5.png"/><Relationship Id="rId5" Type="http://schemas.microsoft.com/office/2007/relationships/hdphoto" Target="../media/hdphoto4.wdp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8087D2D2-A2B7-7FFD-8260-4A73612D2A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9240" y="980728"/>
            <a:ext cx="8784350" cy="1769227"/>
          </a:xfrm>
        </p:spPr>
        <p:txBody>
          <a:bodyPr>
            <a:normAutofit/>
          </a:bodyPr>
          <a:lstStyle/>
          <a:p>
            <a:r>
              <a:rPr lang="fr-CH" dirty="0"/>
              <a:t>Webinaire</a:t>
            </a:r>
            <a:br>
              <a:rPr lang="fr-CH" dirty="0"/>
            </a:br>
            <a:r>
              <a:rPr lang="fr-CH" dirty="0"/>
              <a:t>Optimiser sa prévoyance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9C5B07E2-341E-42C5-177A-16F7AD9115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9496" y="4864223"/>
            <a:ext cx="6582561" cy="440377"/>
          </a:xfrm>
        </p:spPr>
        <p:txBody>
          <a:bodyPr>
            <a:spAutoFit/>
          </a:bodyPr>
          <a:lstStyle/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fr-CH" sz="2000" dirty="0"/>
              <a:t>30.04.2026</a:t>
            </a:r>
            <a:endParaRPr lang="fr-FR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1487488" y="6309320"/>
            <a:ext cx="2057400" cy="296863"/>
          </a:xfrm>
        </p:spPr>
        <p:txBody>
          <a:bodyPr/>
          <a:lstStyle/>
          <a:p>
            <a:fld id="{243E1B33-0B8E-4CBC-A5CB-75B9D73066B6}" type="datetime1">
              <a:rPr lang="fr-FR" smtClean="0"/>
              <a:t>20/04/2026</a:t>
            </a:fld>
            <a:endParaRPr lang="de-CH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FF6654EA-CB4C-41EB-A0DA-EA89BE5951F4}"/>
              </a:ext>
            </a:extLst>
          </p:cNvPr>
          <p:cNvSpPr txBox="1">
            <a:spLocks/>
          </p:cNvSpPr>
          <p:nvPr/>
        </p:nvSpPr>
        <p:spPr>
          <a:xfrm>
            <a:off x="7608168" y="4668802"/>
            <a:ext cx="4126337" cy="49244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rgbClr val="5B677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CH" sz="1600" b="1" dirty="0">
                <a:solidFill>
                  <a:schemeClr val="accent2"/>
                </a:solidFill>
              </a:rPr>
              <a:t>Marc Baijot</a:t>
            </a:r>
          </a:p>
          <a:p>
            <a:pPr algn="l"/>
            <a:r>
              <a:rPr lang="de-CH" sz="1600" b="1" dirty="0">
                <a:solidFill>
                  <a:schemeClr val="accent2"/>
                </a:solidFill>
              </a:rPr>
              <a:t>Responsable de Division Assurance</a:t>
            </a:r>
          </a:p>
        </p:txBody>
      </p:sp>
    </p:spTree>
    <p:extLst>
      <p:ext uri="{BB962C8B-B14F-4D97-AF65-F5344CB8AC3E}">
        <p14:creationId xmlns:p14="http://schemas.microsoft.com/office/powerpoint/2010/main" val="33234146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1EA78B-B299-749B-CA4B-5F3221DD22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7945191-8D3D-495D-D919-E81BC1986852}"/>
              </a:ext>
            </a:extLst>
          </p:cNvPr>
          <p:cNvSpPr txBox="1">
            <a:spLocks/>
          </p:cNvSpPr>
          <p:nvPr/>
        </p:nvSpPr>
        <p:spPr>
          <a:xfrm>
            <a:off x="157037" y="31601"/>
            <a:ext cx="9144000" cy="802376"/>
          </a:xfrm>
          <a:prstGeom prst="rect">
            <a:avLst/>
          </a:prstGeom>
          <a:solidFill>
            <a:schemeClr val="bg1">
              <a:alpha val="50000"/>
            </a:schemeClr>
          </a:solidFill>
          <a:effectLst/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b="1" kern="120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61950">
              <a:lnSpc>
                <a:spcPct val="120000"/>
              </a:lnSpc>
              <a:spcBef>
                <a:spcPts val="1800"/>
              </a:spcBef>
            </a:pPr>
            <a:r>
              <a:rPr lang="fr-FR" sz="2400" dirty="0">
                <a:solidFill>
                  <a:schemeClr val="accent3"/>
                </a:solidFill>
                <a:latin typeface="Aptos" panose="020B0004020202020204" pitchFamily="34" charset="0"/>
              </a:rPr>
              <a:t>Caractéristiques de la primauté des prestations</a:t>
            </a:r>
            <a:endParaRPr lang="fr-FR" sz="2400" b="0" dirty="0">
              <a:solidFill>
                <a:schemeClr val="accent3"/>
              </a:solidFill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5F798CD-6225-5124-C5EF-92DEB9E09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7A2B8-3476-4EF8-8CF0-940EB108C252}" type="slidenum">
              <a:rPr lang="de-CH" smtClean="0"/>
              <a:pPr/>
              <a:t>10</a:t>
            </a:fld>
            <a:endParaRPr lang="de-CH"/>
          </a:p>
        </p:txBody>
      </p:sp>
      <p:sp>
        <p:nvSpPr>
          <p:cNvPr id="7" name="Espace réservé du contenu 3">
            <a:extLst>
              <a:ext uri="{FF2B5EF4-FFF2-40B4-BE49-F238E27FC236}">
                <a16:creationId xmlns:a16="http://schemas.microsoft.com/office/drawing/2014/main" id="{D38C546C-0D08-1EBC-D65B-712BF07E659E}"/>
              </a:ext>
            </a:extLst>
          </p:cNvPr>
          <p:cNvSpPr txBox="1">
            <a:spLocks/>
          </p:cNvSpPr>
          <p:nvPr/>
        </p:nvSpPr>
        <p:spPr>
          <a:xfrm>
            <a:off x="3437663" y="977992"/>
            <a:ext cx="5337703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400" b="1" kern="12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2100" b="1" kern="1200" dirty="0" smtClean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3550" marR="0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63750" marR="0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60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</a:pPr>
            <a:r>
              <a:rPr lang="fr-CH" dirty="0"/>
              <a:t>Rente</a:t>
            </a: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2474F903-09BA-3A4A-E812-C2AB35BA58CC}"/>
              </a:ext>
            </a:extLst>
          </p:cNvPr>
          <p:cNvCxnSpPr/>
          <p:nvPr/>
        </p:nvCxnSpPr>
        <p:spPr>
          <a:xfrm>
            <a:off x="3051238" y="1200589"/>
            <a:ext cx="329184" cy="0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e 2">
            <a:extLst>
              <a:ext uri="{FF2B5EF4-FFF2-40B4-BE49-F238E27FC236}">
                <a16:creationId xmlns:a16="http://schemas.microsoft.com/office/drawing/2014/main" id="{812BE14F-88E3-F581-3DA3-140C3A6E93BE}"/>
              </a:ext>
            </a:extLst>
          </p:cNvPr>
          <p:cNvGrpSpPr/>
          <p:nvPr/>
        </p:nvGrpSpPr>
        <p:grpSpPr>
          <a:xfrm>
            <a:off x="4239406" y="1323403"/>
            <a:ext cx="6196928" cy="932950"/>
            <a:chOff x="1336764" y="2132856"/>
            <a:chExt cx="6196928" cy="93295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7170189F-5149-3E23-B53D-7DFE7D128F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44515" y1="24268" x2="44515" y2="24268"/>
                          <a14:foregroundMark x1="38608" y1="50628" x2="38608" y2="50628"/>
                        </a14:backgroundRemoval>
                      </a14:imgEffect>
                    </a14:imgLayer>
                  </a14:imgProps>
                </a:ext>
              </a:extLst>
            </a:blip>
            <a:srcRect l="30277" t="12198" r="34840" b="9133"/>
            <a:stretch/>
          </p:blipFill>
          <p:spPr>
            <a:xfrm>
              <a:off x="1336764" y="2252808"/>
              <a:ext cx="714956" cy="812998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4C8BA9A3-8BD1-1001-4C3E-0F1BF164CC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52000" y1="41000" x2="52000" y2="41000"/>
                          <a14:foregroundMark x1="42000" y1="18500" x2="42000" y2="18500"/>
                        </a14:backgroundRemoval>
                      </a14:imgEffect>
                    </a14:imgLayer>
                  </a14:imgProps>
                </a:ext>
              </a:extLst>
            </a:blip>
            <a:srcRect l="26471" t="7912" r="24389" b="7455"/>
            <a:stretch/>
          </p:blipFill>
          <p:spPr>
            <a:xfrm>
              <a:off x="7020272" y="2181530"/>
              <a:ext cx="513420" cy="884276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9FC1876F-CED4-3626-C7EA-D47B924150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000" b="74667" l="33333" r="67111">
                          <a14:foregroundMark x1="50667" y1="9333" x2="50667" y2="9333"/>
                          <a14:foregroundMark x1="51111" y1="10222" x2="51111" y2="10222"/>
                          <a14:foregroundMark x1="51111" y1="10667" x2="56889" y2="10222"/>
                          <a14:foregroundMark x1="58667" y1="14222" x2="61778" y2="22222"/>
                          <a14:foregroundMark x1="63111" y1="25333" x2="62667" y2="38222"/>
                          <a14:foregroundMark x1="62222" y1="42222" x2="60444" y2="55556"/>
                          <a14:foregroundMark x1="59111" y1="60889" x2="58667" y2="72444"/>
                          <a14:foregroundMark x1="53778" y1="74667" x2="43556" y2="74222"/>
                          <a14:foregroundMark x1="40000" y1="73778" x2="40000" y2="64444"/>
                          <a14:foregroundMark x1="39111" y1="62667" x2="38222" y2="50667"/>
                          <a14:foregroundMark x1="37333" y1="44000" x2="36889" y2="34222"/>
                          <a14:foregroundMark x1="50222" y1="26222" x2="51556" y2="39556"/>
                        </a14:backgroundRemoval>
                      </a14:imgEffect>
                    </a14:imgLayer>
                  </a14:imgProps>
                </a:ext>
              </a:extLst>
            </a:blip>
            <a:srcRect l="29550" r="28233" b="19055"/>
            <a:stretch/>
          </p:blipFill>
          <p:spPr>
            <a:xfrm>
              <a:off x="4250927" y="2132856"/>
              <a:ext cx="486583" cy="932950"/>
            </a:xfrm>
            <a:prstGeom prst="rect">
              <a:avLst/>
            </a:prstGeom>
          </p:spPr>
        </p:pic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89DDA9DB-9EBF-B32D-48E1-0194683DB564}"/>
              </a:ext>
            </a:extLst>
          </p:cNvPr>
          <p:cNvGrpSpPr/>
          <p:nvPr/>
        </p:nvGrpSpPr>
        <p:grpSpPr>
          <a:xfrm>
            <a:off x="4522315" y="2403523"/>
            <a:ext cx="5788129" cy="720080"/>
            <a:chOff x="1629929" y="3209822"/>
            <a:chExt cx="5788129" cy="720080"/>
          </a:xfrm>
        </p:grpSpPr>
        <p:cxnSp>
          <p:nvCxnSpPr>
            <p:cNvPr id="11" name="Connecteur droit 10">
              <a:extLst>
                <a:ext uri="{FF2B5EF4-FFF2-40B4-BE49-F238E27FC236}">
                  <a16:creationId xmlns:a16="http://schemas.microsoft.com/office/drawing/2014/main" id="{3D9321C6-185D-5547-6593-CBC4D3D77714}"/>
                </a:ext>
              </a:extLst>
            </p:cNvPr>
            <p:cNvCxnSpPr>
              <a:cxnSpLocks/>
            </p:cNvCxnSpPr>
            <p:nvPr/>
          </p:nvCxnSpPr>
          <p:spPr>
            <a:xfrm>
              <a:off x="1629929" y="3209822"/>
              <a:ext cx="5788129" cy="0"/>
            </a:xfrm>
            <a:prstGeom prst="line">
              <a:avLst/>
            </a:prstGeom>
            <a:ln w="38100">
              <a:solidFill>
                <a:schemeClr val="accent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avec flèche 11">
              <a:extLst>
                <a:ext uri="{FF2B5EF4-FFF2-40B4-BE49-F238E27FC236}">
                  <a16:creationId xmlns:a16="http://schemas.microsoft.com/office/drawing/2014/main" id="{E07CFCA7-D363-6069-6A14-D8E1546E39B4}"/>
                </a:ext>
              </a:extLst>
            </p:cNvPr>
            <p:cNvCxnSpPr/>
            <p:nvPr/>
          </p:nvCxnSpPr>
          <p:spPr>
            <a:xfrm>
              <a:off x="4494218" y="3209822"/>
              <a:ext cx="0" cy="720080"/>
            </a:xfrm>
            <a:prstGeom prst="straightConnector1">
              <a:avLst/>
            </a:prstGeom>
            <a:ln w="38100">
              <a:solidFill>
                <a:schemeClr val="accent2"/>
              </a:solidFill>
              <a:headEnd type="none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 : en angle 15">
              <a:extLst>
                <a:ext uri="{FF2B5EF4-FFF2-40B4-BE49-F238E27FC236}">
                  <a16:creationId xmlns:a16="http://schemas.microsoft.com/office/drawing/2014/main" id="{71E0554C-7D8A-2171-C615-71B19501BCD6}"/>
                </a:ext>
              </a:extLst>
            </p:cNvPr>
            <p:cNvCxnSpPr>
              <a:cxnSpLocks/>
            </p:cNvCxnSpPr>
            <p:nvPr/>
          </p:nvCxnSpPr>
          <p:spPr>
            <a:xfrm>
              <a:off x="1629929" y="3209822"/>
              <a:ext cx="2620998" cy="720080"/>
            </a:xfrm>
            <a:prstGeom prst="bentConnector3">
              <a:avLst>
                <a:gd name="adj1" fmla="val 213"/>
              </a:avLst>
            </a:prstGeom>
            <a:ln w="38100">
              <a:solidFill>
                <a:schemeClr val="accent2"/>
              </a:solidFill>
              <a:headEnd type="none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 : en angle 17">
              <a:extLst>
                <a:ext uri="{FF2B5EF4-FFF2-40B4-BE49-F238E27FC236}">
                  <a16:creationId xmlns:a16="http://schemas.microsoft.com/office/drawing/2014/main" id="{057CEF99-BF27-E5D0-2AC0-03C7428208B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97060" y="3209822"/>
              <a:ext cx="2620998" cy="720080"/>
            </a:xfrm>
            <a:prstGeom prst="bentConnector3">
              <a:avLst>
                <a:gd name="adj1" fmla="val 213"/>
              </a:avLst>
            </a:prstGeom>
            <a:ln w="38100">
              <a:solidFill>
                <a:schemeClr val="accent2"/>
              </a:solidFill>
              <a:headEnd type="none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ZoneTexte 22">
            <a:extLst>
              <a:ext uri="{FF2B5EF4-FFF2-40B4-BE49-F238E27FC236}">
                <a16:creationId xmlns:a16="http://schemas.microsoft.com/office/drawing/2014/main" id="{2A137CA3-B210-C199-4F54-2F4A0EEC88E7}"/>
              </a:ext>
            </a:extLst>
          </p:cNvPr>
          <p:cNvSpPr txBox="1"/>
          <p:nvPr/>
        </p:nvSpPr>
        <p:spPr>
          <a:xfrm>
            <a:off x="4126275" y="3666374"/>
            <a:ext cx="66967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3200" b="1" dirty="0">
                <a:ln>
                  <a:solidFill>
                    <a:schemeClr val="accent2"/>
                  </a:solidFill>
                </a:ln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Pourcentage du salaire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A76DB2A3-2232-1654-2A1A-69D7FE79FD09}"/>
              </a:ext>
            </a:extLst>
          </p:cNvPr>
          <p:cNvSpPr txBox="1"/>
          <p:nvPr/>
        </p:nvSpPr>
        <p:spPr>
          <a:xfrm>
            <a:off x="5098530" y="3178856"/>
            <a:ext cx="4635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3200" b="1" dirty="0">
                <a:ln>
                  <a:solidFill>
                    <a:schemeClr val="accent2"/>
                  </a:solidFill>
                </a:ln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RENTE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34239DD-5257-8DCE-263C-55DA11DE4A48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35000"/>
          </a:blip>
          <a:srcRect l="20995"/>
          <a:stretch>
            <a:fillRect/>
          </a:stretch>
        </p:blipFill>
        <p:spPr>
          <a:xfrm>
            <a:off x="-1" y="727257"/>
            <a:ext cx="3795443" cy="6102625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11449206-3E10-954A-9A69-B5E9890AD30A}"/>
              </a:ext>
            </a:extLst>
          </p:cNvPr>
          <p:cNvSpPr txBox="1"/>
          <p:nvPr/>
        </p:nvSpPr>
        <p:spPr>
          <a:xfrm>
            <a:off x="8567399" y="4536591"/>
            <a:ext cx="22834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3200" b="1" dirty="0">
                <a:ln w="10160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Dernier salaire assuré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8C37269D-FA5F-2761-CA48-425A494DA6E2}"/>
              </a:ext>
            </a:extLst>
          </p:cNvPr>
          <p:cNvGrpSpPr/>
          <p:nvPr/>
        </p:nvGrpSpPr>
        <p:grpSpPr>
          <a:xfrm>
            <a:off x="6833814" y="4594892"/>
            <a:ext cx="953870" cy="1152128"/>
            <a:chOff x="395536" y="3068960"/>
            <a:chExt cx="1445071" cy="1445071"/>
          </a:xfrm>
        </p:grpSpPr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63D502CF-3BCE-2662-FFAE-DD0F1F6AA1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8000" b="89778" l="9778" r="90667">
                          <a14:foregroundMark x1="16444" y1="17333" x2="84444" y2="20000"/>
                          <a14:foregroundMark x1="16000" y1="10222" x2="84889" y2="11556"/>
                          <a14:foregroundMark x1="74667" y1="8889" x2="74667" y2="8889"/>
                          <a14:foregroundMark x1="75111" y1="8889" x2="75111" y2="8889"/>
                          <a14:foregroundMark x1="64444" y1="8444" x2="64444" y2="8444"/>
                          <a14:foregroundMark x1="90667" y1="64889" x2="90667" y2="64889"/>
                          <a14:foregroundMark x1="90667" y1="74667" x2="90667" y2="74667"/>
                          <a14:foregroundMark x1="90222" y1="81778" x2="90222" y2="81778"/>
                          <a14:foregroundMark x1="87111" y1="86222" x2="87111" y2="86222"/>
                          <a14:foregroundMark x1="84000" y1="88444" x2="81333" y2="8933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95536" y="3068960"/>
              <a:ext cx="1445071" cy="1445071"/>
            </a:xfrm>
            <a:prstGeom prst="rect">
              <a:avLst/>
            </a:prstGeom>
          </p:spPr>
        </p:pic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4B4C5D9D-8BD2-C96F-461E-AC88D8C98B5A}"/>
                </a:ext>
              </a:extLst>
            </p:cNvPr>
            <p:cNvSpPr txBox="1"/>
            <p:nvPr/>
          </p:nvSpPr>
          <p:spPr>
            <a:xfrm>
              <a:off x="486748" y="3404547"/>
              <a:ext cx="1224134" cy="887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4000" b="1" dirty="0">
                  <a:ln w="10160">
                    <a:solidFill>
                      <a:schemeClr val="accent2"/>
                    </a:solidFill>
                    <a:prstDash val="solid"/>
                  </a:ln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</a:t>
              </a:r>
            </a:p>
          </p:txBody>
        </p:sp>
      </p:grpSp>
      <p:sp>
        <p:nvSpPr>
          <p:cNvPr id="25" name="ZoneTexte 24">
            <a:extLst>
              <a:ext uri="{FF2B5EF4-FFF2-40B4-BE49-F238E27FC236}">
                <a16:creationId xmlns:a16="http://schemas.microsoft.com/office/drawing/2014/main" id="{1AA88A16-F0DE-4BF6-1551-7E3DBB256311}"/>
              </a:ext>
            </a:extLst>
          </p:cNvPr>
          <p:cNvSpPr txBox="1"/>
          <p:nvPr/>
        </p:nvSpPr>
        <p:spPr>
          <a:xfrm>
            <a:off x="4655840" y="4870233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3200" b="1" dirty="0">
                <a:ln w="10160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1,50 %</a:t>
            </a:r>
          </a:p>
        </p:txBody>
      </p:sp>
      <p:sp>
        <p:nvSpPr>
          <p:cNvPr id="26" name="Signe de multiplication 25">
            <a:extLst>
              <a:ext uri="{FF2B5EF4-FFF2-40B4-BE49-F238E27FC236}">
                <a16:creationId xmlns:a16="http://schemas.microsoft.com/office/drawing/2014/main" id="{7A94C691-FF07-171A-4AAD-E9EB5B3DD3E1}"/>
              </a:ext>
            </a:extLst>
          </p:cNvPr>
          <p:cNvSpPr/>
          <p:nvPr/>
        </p:nvSpPr>
        <p:spPr>
          <a:xfrm>
            <a:off x="6048243" y="4824797"/>
            <a:ext cx="469176" cy="692317"/>
          </a:xfrm>
          <a:prstGeom prst="mathMultiply">
            <a:avLst>
              <a:gd name="adj1" fmla="val 15436"/>
            </a:avLst>
          </a:prstGeom>
          <a:solidFill>
            <a:schemeClr val="accent2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>
              <a:ln>
                <a:solidFill>
                  <a:schemeClr val="accent2"/>
                </a:solidFill>
              </a:ln>
              <a:solidFill>
                <a:schemeClr val="accent2"/>
              </a:solidFill>
            </a:endParaRPr>
          </a:p>
        </p:txBody>
      </p:sp>
      <p:sp>
        <p:nvSpPr>
          <p:cNvPr id="27" name="Signe de multiplication 26">
            <a:extLst>
              <a:ext uri="{FF2B5EF4-FFF2-40B4-BE49-F238E27FC236}">
                <a16:creationId xmlns:a16="http://schemas.microsoft.com/office/drawing/2014/main" id="{E407512E-0DE4-6AE0-1912-4B559DE209A3}"/>
              </a:ext>
            </a:extLst>
          </p:cNvPr>
          <p:cNvSpPr/>
          <p:nvPr/>
        </p:nvSpPr>
        <p:spPr>
          <a:xfrm>
            <a:off x="8271310" y="4824796"/>
            <a:ext cx="469176" cy="692317"/>
          </a:xfrm>
          <a:prstGeom prst="mathMultiply">
            <a:avLst>
              <a:gd name="adj1" fmla="val 15436"/>
            </a:avLst>
          </a:prstGeom>
          <a:solidFill>
            <a:schemeClr val="accent2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9D20105D-3E4B-6FED-16B9-ECFCE5D39DDB}"/>
              </a:ext>
            </a:extLst>
          </p:cNvPr>
          <p:cNvSpPr txBox="1"/>
          <p:nvPr/>
        </p:nvSpPr>
        <p:spPr>
          <a:xfrm>
            <a:off x="6230891" y="5554216"/>
            <a:ext cx="22834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3200" b="1" dirty="0">
                <a:ln w="10160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Années d’assurance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167C92A7-166F-18D8-ECCB-B3BAB42F633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11203" y="5331814"/>
            <a:ext cx="1515283" cy="748622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0EE1D118-058C-0E6A-FFF9-800DC01989C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31613" y="5935010"/>
            <a:ext cx="1515283" cy="748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216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14" grpId="0"/>
      <p:bldP spid="25" grpId="0"/>
      <p:bldP spid="26" grpId="0" animBg="1"/>
      <p:bldP spid="27" grpId="0" animBg="1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CE1C17-26D4-4A47-1594-A6EBD18B2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Image 42">
            <a:extLst>
              <a:ext uri="{FF2B5EF4-FFF2-40B4-BE49-F238E27FC236}">
                <a16:creationId xmlns:a16="http://schemas.microsoft.com/office/drawing/2014/main" id="{D59155DD-3A22-4DA9-FB8D-39FCCEDEED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7647" y="4121122"/>
            <a:ext cx="4785827" cy="2476065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121D3EB6-DA56-F132-13F1-AB531CFD84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9466" y="1468453"/>
            <a:ext cx="4817089" cy="249223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1935DF1-4DB1-9F6F-D4D8-4377166DFBDB}"/>
              </a:ext>
            </a:extLst>
          </p:cNvPr>
          <p:cNvSpPr txBox="1">
            <a:spLocks/>
          </p:cNvSpPr>
          <p:nvPr/>
        </p:nvSpPr>
        <p:spPr>
          <a:xfrm>
            <a:off x="157037" y="31601"/>
            <a:ext cx="9144000" cy="802376"/>
          </a:xfrm>
          <a:prstGeom prst="rect">
            <a:avLst/>
          </a:prstGeom>
          <a:solidFill>
            <a:schemeClr val="bg1">
              <a:alpha val="50000"/>
            </a:schemeClr>
          </a:solidFill>
          <a:effectLst/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b="1" kern="120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61950">
              <a:lnSpc>
                <a:spcPct val="120000"/>
              </a:lnSpc>
              <a:spcBef>
                <a:spcPts val="1800"/>
              </a:spcBef>
            </a:pPr>
            <a:r>
              <a:rPr lang="fr-FR" sz="2400" dirty="0">
                <a:solidFill>
                  <a:schemeClr val="accent3"/>
                </a:solidFill>
                <a:latin typeface="Aptos" panose="020B0004020202020204" pitchFamily="34" charset="0"/>
              </a:rPr>
              <a:t>Caractéristiques de la primauté des prestations</a:t>
            </a:r>
            <a:endParaRPr lang="fr-FR" sz="2400" b="0" dirty="0">
              <a:solidFill>
                <a:schemeClr val="accent3"/>
              </a:solidFill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4E2B0C5-D168-963E-A563-889FFD575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7A2B8-3476-4EF8-8CF0-940EB108C252}" type="slidenum">
              <a:rPr lang="de-CH" smtClean="0"/>
              <a:pPr/>
              <a:t>11</a:t>
            </a:fld>
            <a:endParaRPr lang="de-CH"/>
          </a:p>
        </p:txBody>
      </p:sp>
      <p:sp>
        <p:nvSpPr>
          <p:cNvPr id="7" name="Espace réservé du contenu 3">
            <a:extLst>
              <a:ext uri="{FF2B5EF4-FFF2-40B4-BE49-F238E27FC236}">
                <a16:creationId xmlns:a16="http://schemas.microsoft.com/office/drawing/2014/main" id="{A61727CD-087C-5CF9-6377-0BC507CCE943}"/>
              </a:ext>
            </a:extLst>
          </p:cNvPr>
          <p:cNvSpPr txBox="1">
            <a:spLocks/>
          </p:cNvSpPr>
          <p:nvPr/>
        </p:nvSpPr>
        <p:spPr>
          <a:xfrm>
            <a:off x="3437663" y="977992"/>
            <a:ext cx="5337703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400" b="1" kern="12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2100" b="1" kern="1200" dirty="0" smtClean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3550" marR="0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63750" marR="0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60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</a:pPr>
            <a:r>
              <a:rPr lang="fr-CH" dirty="0"/>
              <a:t>Rente</a:t>
            </a: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24822864-2B49-7262-8610-C5E193C21E85}"/>
              </a:ext>
            </a:extLst>
          </p:cNvPr>
          <p:cNvCxnSpPr/>
          <p:nvPr/>
        </p:nvCxnSpPr>
        <p:spPr>
          <a:xfrm>
            <a:off x="3051238" y="1200589"/>
            <a:ext cx="329184" cy="0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>
            <a:extLst>
              <a:ext uri="{FF2B5EF4-FFF2-40B4-BE49-F238E27FC236}">
                <a16:creationId xmlns:a16="http://schemas.microsoft.com/office/drawing/2014/main" id="{695D12AA-4040-F6C6-BFF7-2C4BFA9FC4C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5000"/>
          </a:blip>
          <a:srcRect l="20995"/>
          <a:stretch>
            <a:fillRect/>
          </a:stretch>
        </p:blipFill>
        <p:spPr>
          <a:xfrm>
            <a:off x="-1" y="727257"/>
            <a:ext cx="3795443" cy="6102625"/>
          </a:xfrm>
          <a:prstGeom prst="rect">
            <a:avLst/>
          </a:prstGeom>
        </p:spPr>
      </p:pic>
      <p:sp>
        <p:nvSpPr>
          <p:cNvPr id="22" name="Titre 1">
            <a:extLst>
              <a:ext uri="{FF2B5EF4-FFF2-40B4-BE49-F238E27FC236}">
                <a16:creationId xmlns:a16="http://schemas.microsoft.com/office/drawing/2014/main" id="{13EB88C2-E725-08D1-A67F-33540FCEDE84}"/>
              </a:ext>
            </a:extLst>
          </p:cNvPr>
          <p:cNvSpPr txBox="1">
            <a:spLocks/>
          </p:cNvSpPr>
          <p:nvPr/>
        </p:nvSpPr>
        <p:spPr>
          <a:xfrm>
            <a:off x="8615626" y="2354977"/>
            <a:ext cx="34317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fr-CH" sz="2000" dirty="0">
                <a:solidFill>
                  <a:srgbClr val="C00000"/>
                </a:solidFill>
              </a:rPr>
              <a:t>La rente augmente de 1.5% par année d’assurance</a:t>
            </a:r>
            <a:endParaRPr lang="fr-FR" sz="2000" dirty="0">
              <a:solidFill>
                <a:srgbClr val="C00000"/>
              </a:solidFill>
            </a:endParaRPr>
          </a:p>
        </p:txBody>
      </p: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3CF6C6FE-ACAD-133B-80C6-0C5D55D49C6C}"/>
              </a:ext>
            </a:extLst>
          </p:cNvPr>
          <p:cNvCxnSpPr>
            <a:cxnSpLocks/>
          </p:cNvCxnSpPr>
          <p:nvPr/>
        </p:nvCxnSpPr>
        <p:spPr>
          <a:xfrm>
            <a:off x="8472264" y="2420888"/>
            <a:ext cx="0" cy="1357681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itre 1">
            <a:extLst>
              <a:ext uri="{FF2B5EF4-FFF2-40B4-BE49-F238E27FC236}">
                <a16:creationId xmlns:a16="http://schemas.microsoft.com/office/drawing/2014/main" id="{F3744063-4981-42A8-2427-7F07CA2C64F1}"/>
              </a:ext>
            </a:extLst>
          </p:cNvPr>
          <p:cNvSpPr txBox="1">
            <a:spLocks/>
          </p:cNvSpPr>
          <p:nvPr/>
        </p:nvSpPr>
        <p:spPr>
          <a:xfrm>
            <a:off x="8615626" y="3228945"/>
            <a:ext cx="34317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fr-CH" sz="2000" b="1" dirty="0">
                <a:solidFill>
                  <a:srgbClr val="C00000"/>
                </a:solidFill>
              </a:rPr>
              <a:t>Maximum de 45 années</a:t>
            </a:r>
            <a:endParaRPr lang="fr-FR" sz="2000" b="1" dirty="0">
              <a:solidFill>
                <a:srgbClr val="C00000"/>
              </a:solidFill>
            </a:endParaRPr>
          </a:p>
        </p:txBody>
      </p:sp>
      <p:sp>
        <p:nvSpPr>
          <p:cNvPr id="37" name="Titre 1">
            <a:extLst>
              <a:ext uri="{FF2B5EF4-FFF2-40B4-BE49-F238E27FC236}">
                <a16:creationId xmlns:a16="http://schemas.microsoft.com/office/drawing/2014/main" id="{1C7032B8-2C41-4C15-8CA1-1FE4E53AD69E}"/>
              </a:ext>
            </a:extLst>
          </p:cNvPr>
          <p:cNvSpPr txBox="1">
            <a:spLocks/>
          </p:cNvSpPr>
          <p:nvPr/>
        </p:nvSpPr>
        <p:spPr>
          <a:xfrm>
            <a:off x="8017703" y="5018802"/>
            <a:ext cx="34317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fr-CH" sz="2000" dirty="0">
                <a:solidFill>
                  <a:srgbClr val="C00000"/>
                </a:solidFill>
              </a:rPr>
              <a:t>La rente augmente avec l’augmentation du salaire</a:t>
            </a:r>
            <a:endParaRPr lang="fr-FR" sz="2000" dirty="0">
              <a:solidFill>
                <a:srgbClr val="C00000"/>
              </a:solidFill>
            </a:endParaRPr>
          </a:p>
        </p:txBody>
      </p: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2C8CE054-5EDD-3B7D-17FF-41504EE2F54C}"/>
              </a:ext>
            </a:extLst>
          </p:cNvPr>
          <p:cNvCxnSpPr>
            <a:cxnSpLocks/>
          </p:cNvCxnSpPr>
          <p:nvPr/>
        </p:nvCxnSpPr>
        <p:spPr>
          <a:xfrm>
            <a:off x="7874341" y="5084713"/>
            <a:ext cx="0" cy="1357681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itre 1">
            <a:extLst>
              <a:ext uri="{FF2B5EF4-FFF2-40B4-BE49-F238E27FC236}">
                <a16:creationId xmlns:a16="http://schemas.microsoft.com/office/drawing/2014/main" id="{E4DF5116-B316-4D5C-2C81-4E00C4994BB7}"/>
              </a:ext>
            </a:extLst>
          </p:cNvPr>
          <p:cNvSpPr txBox="1">
            <a:spLocks/>
          </p:cNvSpPr>
          <p:nvPr/>
        </p:nvSpPr>
        <p:spPr>
          <a:xfrm>
            <a:off x="8017702" y="5892770"/>
            <a:ext cx="41742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fr-CH" sz="2000" b="1" dirty="0">
                <a:solidFill>
                  <a:srgbClr val="C00000"/>
                </a:solidFill>
              </a:rPr>
              <a:t>Plafond à 4% si salaire ≤ 90’000</a:t>
            </a:r>
          </a:p>
          <a:p>
            <a:r>
              <a:rPr lang="fr-CH" sz="2000" b="1" dirty="0">
                <a:solidFill>
                  <a:srgbClr val="C00000"/>
                </a:solidFill>
              </a:rPr>
              <a:t>Plafond à 2.6% si salaire &gt; 90’000</a:t>
            </a:r>
            <a:endParaRPr lang="fr-FR" sz="2000" b="1" dirty="0">
              <a:solidFill>
                <a:srgbClr val="C00000"/>
              </a:solidFill>
            </a:endParaRP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1A27EAD7-1185-6D67-B989-98FF9F908C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12795" y="3944194"/>
            <a:ext cx="1515283" cy="74862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7F3D0E-95AB-227A-F235-1B88F3BAE53B}"/>
              </a:ext>
            </a:extLst>
          </p:cNvPr>
          <p:cNvSpPr/>
          <p:nvPr/>
        </p:nvSpPr>
        <p:spPr>
          <a:xfrm>
            <a:off x="4943872" y="2329313"/>
            <a:ext cx="1197046" cy="161488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887744F-3C26-2B54-95A9-47DB49E6C0A5}"/>
              </a:ext>
            </a:extLst>
          </p:cNvPr>
          <p:cNvSpPr/>
          <p:nvPr/>
        </p:nvSpPr>
        <p:spPr>
          <a:xfrm>
            <a:off x="5497475" y="4948238"/>
            <a:ext cx="1076580" cy="161488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56E08391-43A1-A70B-4831-23C8C07085C7}"/>
              </a:ext>
            </a:extLst>
          </p:cNvPr>
          <p:cNvSpPr/>
          <p:nvPr/>
        </p:nvSpPr>
        <p:spPr>
          <a:xfrm>
            <a:off x="11100423" y="2256219"/>
            <a:ext cx="612419" cy="488021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8AEAC3B7-6675-1368-2225-FE49A22C6A7E}"/>
              </a:ext>
            </a:extLst>
          </p:cNvPr>
          <p:cNvSpPr/>
          <p:nvPr/>
        </p:nvSpPr>
        <p:spPr>
          <a:xfrm>
            <a:off x="10112795" y="3174818"/>
            <a:ext cx="612419" cy="488021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FA7AB433-385D-CCC4-4335-6D01F5A03DB1}"/>
              </a:ext>
            </a:extLst>
          </p:cNvPr>
          <p:cNvSpPr/>
          <p:nvPr/>
        </p:nvSpPr>
        <p:spPr>
          <a:xfrm>
            <a:off x="9121162" y="5822809"/>
            <a:ext cx="719253" cy="848816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C1EEA0E6-19BD-A708-3015-CB0723E09CC4}"/>
              </a:ext>
            </a:extLst>
          </p:cNvPr>
          <p:cNvCxnSpPr/>
          <p:nvPr/>
        </p:nvCxnSpPr>
        <p:spPr>
          <a:xfrm flipV="1">
            <a:off x="10992544" y="2744240"/>
            <a:ext cx="360040" cy="1216452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29FDEF30-CA15-215C-F2FE-501C502AC5EC}"/>
              </a:ext>
            </a:extLst>
          </p:cNvPr>
          <p:cNvCxnSpPr>
            <a:cxnSpLocks/>
            <a:stCxn id="41" idx="0"/>
            <a:endCxn id="9" idx="4"/>
          </p:cNvCxnSpPr>
          <p:nvPr/>
        </p:nvCxnSpPr>
        <p:spPr>
          <a:xfrm flipH="1" flipV="1">
            <a:off x="10419005" y="3662839"/>
            <a:ext cx="451432" cy="281355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05623F21-52E7-2F8E-F4F5-0C9697E54684}"/>
              </a:ext>
            </a:extLst>
          </p:cNvPr>
          <p:cNvCxnSpPr>
            <a:cxnSpLocks/>
          </p:cNvCxnSpPr>
          <p:nvPr/>
        </p:nvCxnSpPr>
        <p:spPr>
          <a:xfrm flipH="1">
            <a:off x="9661363" y="4583863"/>
            <a:ext cx="1209073" cy="1292409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123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6" grpId="0"/>
      <p:bldP spid="37" grpId="0"/>
      <p:bldP spid="39" grpId="0"/>
      <p:bldP spid="3" grpId="0" animBg="1"/>
      <p:bldP spid="6" grpId="0" animBg="1"/>
      <p:bldP spid="8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AC4453-6C7F-79B8-CA63-A5890D5E60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19156708-7CCC-AF9B-1A6D-6CC692E62CB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rcRect l="41730"/>
          <a:stretch>
            <a:fillRect/>
          </a:stretch>
        </p:blipFill>
        <p:spPr>
          <a:xfrm>
            <a:off x="0" y="744533"/>
            <a:ext cx="3921855" cy="615139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D9D9972-4FE7-A8A7-DA95-BF9EBFAC1385}"/>
              </a:ext>
            </a:extLst>
          </p:cNvPr>
          <p:cNvSpPr txBox="1">
            <a:spLocks/>
          </p:cNvSpPr>
          <p:nvPr/>
        </p:nvSpPr>
        <p:spPr>
          <a:xfrm>
            <a:off x="157037" y="31601"/>
            <a:ext cx="9144000" cy="802376"/>
          </a:xfrm>
          <a:prstGeom prst="rect">
            <a:avLst/>
          </a:prstGeom>
          <a:noFill/>
          <a:effectLst/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b="1" kern="120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61950">
              <a:lnSpc>
                <a:spcPct val="120000"/>
              </a:lnSpc>
              <a:spcBef>
                <a:spcPts val="1800"/>
              </a:spcBef>
            </a:pPr>
            <a:r>
              <a:rPr lang="fr-FR" sz="2400" dirty="0">
                <a:solidFill>
                  <a:schemeClr val="accent3"/>
                </a:solidFill>
                <a:latin typeface="Aptos" panose="020B0004020202020204" pitchFamily="34" charset="0"/>
              </a:rPr>
              <a:t>Système de prévoyance suisse</a:t>
            </a:r>
            <a:endParaRPr lang="fr-FR" sz="2400" b="0" dirty="0">
              <a:solidFill>
                <a:schemeClr val="accent3"/>
              </a:solidFill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1A451D6-C737-0000-21EF-9E30F642D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7A2B8-3476-4EF8-8CF0-940EB108C252}" type="slidenum">
              <a:rPr lang="de-CH" smtClean="0"/>
              <a:pPr/>
              <a:t>12</a:t>
            </a:fld>
            <a:endParaRPr lang="de-CH"/>
          </a:p>
        </p:txBody>
      </p:sp>
      <p:sp>
        <p:nvSpPr>
          <p:cNvPr id="13" name="Espace réservé du contenu 3">
            <a:extLst>
              <a:ext uri="{FF2B5EF4-FFF2-40B4-BE49-F238E27FC236}">
                <a16:creationId xmlns:a16="http://schemas.microsoft.com/office/drawing/2014/main" id="{7A84CEA4-7D02-6EF4-0419-2655529FA679}"/>
              </a:ext>
            </a:extLst>
          </p:cNvPr>
          <p:cNvSpPr txBox="1">
            <a:spLocks/>
          </p:cNvSpPr>
          <p:nvPr/>
        </p:nvSpPr>
        <p:spPr>
          <a:xfrm>
            <a:off x="4034153" y="980728"/>
            <a:ext cx="5337703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400" b="1" kern="12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2100" b="1" kern="1200" dirty="0" smtClean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3550" marR="0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63750" marR="0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60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</a:pPr>
            <a:r>
              <a:rPr lang="fr-CH" dirty="0"/>
              <a:t>Rente CPEG</a:t>
            </a: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B3A0A2B8-DCEC-1C72-17CF-348DA4AB9463}"/>
              </a:ext>
            </a:extLst>
          </p:cNvPr>
          <p:cNvCxnSpPr/>
          <p:nvPr/>
        </p:nvCxnSpPr>
        <p:spPr>
          <a:xfrm>
            <a:off x="3647728" y="1203325"/>
            <a:ext cx="329184" cy="0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 19">
            <a:extLst>
              <a:ext uri="{FF2B5EF4-FFF2-40B4-BE49-F238E27FC236}">
                <a16:creationId xmlns:a16="http://schemas.microsoft.com/office/drawing/2014/main" id="{9E57209B-E4C0-42D0-5514-D2A3405062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6912" y="1477637"/>
            <a:ext cx="7745711" cy="4885352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337EBFC1-1C9E-6558-D56B-41899A055B8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C00000">
                <a:tint val="45000"/>
                <a:satMod val="400000"/>
              </a:srgbClr>
            </a:duotone>
          </a:blip>
          <a:srcRect t="28802"/>
          <a:stretch>
            <a:fillRect/>
          </a:stretch>
        </p:blipFill>
        <p:spPr>
          <a:xfrm>
            <a:off x="9192344" y="2226999"/>
            <a:ext cx="1104735" cy="7599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Espace réservé du contenu 3">
            <a:extLst>
              <a:ext uri="{FF2B5EF4-FFF2-40B4-BE49-F238E27FC236}">
                <a16:creationId xmlns:a16="http://schemas.microsoft.com/office/drawing/2014/main" id="{00633665-BA8E-01DA-C479-8587213ADBDD}"/>
              </a:ext>
            </a:extLst>
          </p:cNvPr>
          <p:cNvSpPr txBox="1">
            <a:spLocks/>
          </p:cNvSpPr>
          <p:nvPr/>
        </p:nvSpPr>
        <p:spPr>
          <a:xfrm>
            <a:off x="9086742" y="2014744"/>
            <a:ext cx="2136484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400" b="1" kern="12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2100" b="1" kern="1200" dirty="0" smtClean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3550" marR="0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63750" marR="0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60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</a:pPr>
            <a:r>
              <a:rPr lang="fr-CH" sz="1400" dirty="0">
                <a:solidFill>
                  <a:srgbClr val="C00000"/>
                </a:solidFill>
              </a:rPr>
              <a:t>3</a:t>
            </a:r>
            <a:r>
              <a:rPr lang="fr-CH" sz="1400" baseline="30000" dirty="0">
                <a:solidFill>
                  <a:srgbClr val="C00000"/>
                </a:solidFill>
              </a:rPr>
              <a:t>e</a:t>
            </a:r>
            <a:r>
              <a:rPr lang="fr-CH" sz="1400" dirty="0">
                <a:solidFill>
                  <a:srgbClr val="C00000"/>
                </a:solidFill>
              </a:rPr>
              <a:t> pilier A et B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8EE62EA-B09C-FD29-DDD8-96838DEB0A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2104" y="3920313"/>
            <a:ext cx="1297683" cy="641117"/>
          </a:xfrm>
          <a:prstGeom prst="rect">
            <a:avLst/>
          </a:prstGeom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2816F004-842A-6BB9-159E-654BD554B26F}"/>
              </a:ext>
            </a:extLst>
          </p:cNvPr>
          <p:cNvCxnSpPr/>
          <p:nvPr/>
        </p:nvCxnSpPr>
        <p:spPr>
          <a:xfrm>
            <a:off x="6220766" y="2852936"/>
            <a:ext cx="0" cy="72008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62658207-060F-4446-09DF-7F14CDE83E4A}"/>
              </a:ext>
            </a:extLst>
          </p:cNvPr>
          <p:cNvCxnSpPr>
            <a:cxnSpLocks/>
          </p:cNvCxnSpPr>
          <p:nvPr/>
        </p:nvCxnSpPr>
        <p:spPr>
          <a:xfrm>
            <a:off x="8472264" y="3212976"/>
            <a:ext cx="0" cy="1348454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E933E9FF-8A15-05DB-CC25-A9CAB879A468}"/>
              </a:ext>
            </a:extLst>
          </p:cNvPr>
          <p:cNvCxnSpPr>
            <a:cxnSpLocks/>
          </p:cNvCxnSpPr>
          <p:nvPr/>
        </p:nvCxnSpPr>
        <p:spPr>
          <a:xfrm>
            <a:off x="9932400" y="3284984"/>
            <a:ext cx="0" cy="1579063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24">
            <a:extLst>
              <a:ext uri="{FF2B5EF4-FFF2-40B4-BE49-F238E27FC236}">
                <a16:creationId xmlns:a16="http://schemas.microsoft.com/office/drawing/2014/main" id="{C36809F2-E437-832A-35F3-52566C7A0188}"/>
              </a:ext>
            </a:extLst>
          </p:cNvPr>
          <p:cNvSpPr txBox="1"/>
          <p:nvPr/>
        </p:nvSpPr>
        <p:spPr>
          <a:xfrm>
            <a:off x="6287410" y="3145638"/>
            <a:ext cx="648072" cy="369332"/>
          </a:xfrm>
          <a:prstGeom prst="rect">
            <a:avLst/>
          </a:prstGeom>
          <a:solidFill>
            <a:srgbClr val="C9A4E4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H" b="1" dirty="0"/>
              <a:t>27%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69F3A0C5-E8ED-0EDE-C914-F20EF3C42E2F}"/>
              </a:ext>
            </a:extLst>
          </p:cNvPr>
          <p:cNvSpPr txBox="1"/>
          <p:nvPr/>
        </p:nvSpPr>
        <p:spPr>
          <a:xfrm>
            <a:off x="8554260" y="3635565"/>
            <a:ext cx="648072" cy="369332"/>
          </a:xfrm>
          <a:prstGeom prst="rect">
            <a:avLst/>
          </a:prstGeom>
          <a:solidFill>
            <a:srgbClr val="C9A4E4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H" b="1" dirty="0"/>
              <a:t>41%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99365942-3AA8-722C-747A-17BB9CA70709}"/>
              </a:ext>
            </a:extLst>
          </p:cNvPr>
          <p:cNvSpPr txBox="1"/>
          <p:nvPr/>
        </p:nvSpPr>
        <p:spPr>
          <a:xfrm>
            <a:off x="10009047" y="3645978"/>
            <a:ext cx="648072" cy="369332"/>
          </a:xfrm>
          <a:prstGeom prst="rect">
            <a:avLst/>
          </a:prstGeom>
          <a:solidFill>
            <a:srgbClr val="C9A4E4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H" b="1" dirty="0"/>
              <a:t>48%</a:t>
            </a:r>
          </a:p>
        </p:txBody>
      </p:sp>
    </p:spTree>
    <p:extLst>
      <p:ext uri="{BB962C8B-B14F-4D97-AF65-F5344CB8AC3E}">
        <p14:creationId xmlns:p14="http://schemas.microsoft.com/office/powerpoint/2010/main" val="88487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859585-61F0-B2F5-02E9-46DE301E31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8BB1C93-3DEE-5FC7-E8B8-4A7720A47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7A2B8-3476-4EF8-8CF0-940EB108C252}" type="slidenum">
              <a:rPr lang="de-CH" smtClean="0"/>
              <a:pPr/>
              <a:t>13</a:t>
            </a:fld>
            <a:endParaRPr lang="de-CH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663DB0-0D85-0168-A11F-BCB2A195576A}"/>
              </a:ext>
            </a:extLst>
          </p:cNvPr>
          <p:cNvSpPr txBox="1">
            <a:spLocks/>
          </p:cNvSpPr>
          <p:nvPr/>
        </p:nvSpPr>
        <p:spPr>
          <a:xfrm>
            <a:off x="157037" y="31601"/>
            <a:ext cx="9144000" cy="802376"/>
          </a:xfrm>
          <a:prstGeom prst="rect">
            <a:avLst/>
          </a:prstGeom>
          <a:solidFill>
            <a:schemeClr val="bg1">
              <a:alpha val="50000"/>
            </a:schemeClr>
          </a:solidFill>
          <a:effectLst/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b="1" kern="120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61950">
              <a:lnSpc>
                <a:spcPct val="120000"/>
              </a:lnSpc>
              <a:spcBef>
                <a:spcPts val="1800"/>
              </a:spcBef>
            </a:pPr>
            <a:r>
              <a:rPr lang="fr-FR" sz="2400" dirty="0">
                <a:solidFill>
                  <a:schemeClr val="accent3"/>
                </a:solidFill>
                <a:latin typeface="Aptos" panose="020B0004020202020204" pitchFamily="34" charset="0"/>
              </a:rPr>
              <a:t>Caractéristiques de la primauté des prestations</a:t>
            </a:r>
            <a:endParaRPr lang="fr-FR" sz="2400" b="0" dirty="0">
              <a:solidFill>
                <a:schemeClr val="accent3"/>
              </a:solidFill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50BC9DDB-4475-BDF9-D2B4-CDEF81078CFE}"/>
              </a:ext>
            </a:extLst>
          </p:cNvPr>
          <p:cNvGrpSpPr/>
          <p:nvPr/>
        </p:nvGrpSpPr>
        <p:grpSpPr>
          <a:xfrm>
            <a:off x="0" y="735013"/>
            <a:ext cx="4805680" cy="6133147"/>
            <a:chOff x="0" y="735013"/>
            <a:chExt cx="4805680" cy="613314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61FA7AD7-D1D6-5797-C163-26FEF397CE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5000"/>
            </a:blip>
            <a:srcRect l="31716"/>
            <a:stretch>
              <a:fillRect/>
            </a:stretch>
          </p:blipFill>
          <p:spPr>
            <a:xfrm>
              <a:off x="0" y="735013"/>
              <a:ext cx="4802097" cy="6118562"/>
            </a:xfrm>
            <a:prstGeom prst="rect">
              <a:avLst/>
            </a:prstGeom>
          </p:spPr>
        </p:pic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2CD1498C-A981-C306-CA7B-B288318773AC}"/>
                </a:ext>
              </a:extLst>
            </p:cNvPr>
            <p:cNvSpPr/>
            <p:nvPr/>
          </p:nvSpPr>
          <p:spPr>
            <a:xfrm>
              <a:off x="2743200" y="762000"/>
              <a:ext cx="2062480" cy="6106160"/>
            </a:xfrm>
            <a:custGeom>
              <a:avLst/>
              <a:gdLst>
                <a:gd name="connsiteX0" fmla="*/ 2062480 w 2062480"/>
                <a:gd name="connsiteY0" fmla="*/ 6106160 h 6106160"/>
                <a:gd name="connsiteX1" fmla="*/ 1148080 w 2062480"/>
                <a:gd name="connsiteY1" fmla="*/ 6106160 h 6106160"/>
                <a:gd name="connsiteX2" fmla="*/ 0 w 2062480"/>
                <a:gd name="connsiteY2" fmla="*/ 0 h 6106160"/>
                <a:gd name="connsiteX3" fmla="*/ 2062480 w 2062480"/>
                <a:gd name="connsiteY3" fmla="*/ 6106160 h 6106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62480" h="6106160">
                  <a:moveTo>
                    <a:pt x="2062480" y="6106160"/>
                  </a:moveTo>
                  <a:lnTo>
                    <a:pt x="1148080" y="6106160"/>
                  </a:lnTo>
                  <a:lnTo>
                    <a:pt x="0" y="0"/>
                  </a:lnTo>
                  <a:lnTo>
                    <a:pt x="2062480" y="610616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</p:grpSp>
      <p:sp>
        <p:nvSpPr>
          <p:cNvPr id="12" name="Espace réservé du contenu 3">
            <a:extLst>
              <a:ext uri="{FF2B5EF4-FFF2-40B4-BE49-F238E27FC236}">
                <a16:creationId xmlns:a16="http://schemas.microsoft.com/office/drawing/2014/main" id="{CC56CE2E-665D-2AF1-AE73-8013B297030B}"/>
              </a:ext>
            </a:extLst>
          </p:cNvPr>
          <p:cNvSpPr txBox="1">
            <a:spLocks/>
          </p:cNvSpPr>
          <p:nvPr/>
        </p:nvSpPr>
        <p:spPr>
          <a:xfrm>
            <a:off x="3602105" y="980728"/>
            <a:ext cx="5337703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400" b="1" kern="12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2100" b="1" kern="1200" dirty="0" smtClean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3550" marR="0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63750" marR="0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60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</a:pPr>
            <a:r>
              <a:rPr lang="fr-CH" dirty="0"/>
              <a:t>Épargne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A5C13060-892C-D09B-80D3-666E4D6C45C5}"/>
              </a:ext>
            </a:extLst>
          </p:cNvPr>
          <p:cNvCxnSpPr/>
          <p:nvPr/>
        </p:nvCxnSpPr>
        <p:spPr>
          <a:xfrm>
            <a:off x="3215680" y="1203325"/>
            <a:ext cx="329184" cy="0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>
            <a:extLst>
              <a:ext uri="{FF2B5EF4-FFF2-40B4-BE49-F238E27FC236}">
                <a16:creationId xmlns:a16="http://schemas.microsoft.com/office/drawing/2014/main" id="{1FDBDD51-4547-9E38-774F-EBC00F24D3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9912" y="1534581"/>
            <a:ext cx="8169203" cy="4247335"/>
          </a:xfrm>
          <a:prstGeom prst="rect">
            <a:avLst/>
          </a:prstGeom>
        </p:spPr>
      </p:pic>
      <p:sp>
        <p:nvSpPr>
          <p:cNvPr id="15" name="Espace réservé du contenu 3">
            <a:extLst>
              <a:ext uri="{FF2B5EF4-FFF2-40B4-BE49-F238E27FC236}">
                <a16:creationId xmlns:a16="http://schemas.microsoft.com/office/drawing/2014/main" id="{DBF23F44-BC8A-A1B6-2277-99DC535F3692}"/>
              </a:ext>
            </a:extLst>
          </p:cNvPr>
          <p:cNvSpPr txBox="1">
            <a:spLocks/>
          </p:cNvSpPr>
          <p:nvPr/>
        </p:nvSpPr>
        <p:spPr>
          <a:xfrm>
            <a:off x="4151784" y="2492896"/>
            <a:ext cx="6116520" cy="15115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400" b="1" kern="12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2100" b="1" kern="1200" dirty="0" smtClean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3550" marR="0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63750" marR="0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60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1200"/>
              </a:spcBef>
              <a:buFontTx/>
              <a:buChar char="-"/>
            </a:pPr>
            <a:r>
              <a:rPr lang="fr-CH" sz="1800" b="0" i="1" dirty="0"/>
              <a:t>Épargne évolue plus vite que l’augmentation des cotisations</a:t>
            </a:r>
          </a:p>
          <a:p>
            <a:pPr marL="285750" indent="-285750">
              <a:spcBef>
                <a:spcPts val="1200"/>
              </a:spcBef>
              <a:buFontTx/>
              <a:buChar char="-"/>
            </a:pPr>
            <a:r>
              <a:rPr lang="fr-CH" sz="1800" b="0" i="1" dirty="0"/>
              <a:t>L’évolution du salaire est couverte par l’évolution de l’épargne</a:t>
            </a:r>
          </a:p>
        </p:txBody>
      </p:sp>
    </p:spTree>
    <p:extLst>
      <p:ext uri="{BB962C8B-B14F-4D97-AF65-F5344CB8AC3E}">
        <p14:creationId xmlns:p14="http://schemas.microsoft.com/office/powerpoint/2010/main" val="10250514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7DE387-9D19-ABA2-01A1-F2DF47E4D5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B2AC43FA-37C1-AB0F-CE7D-C533436DE35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rcRect l="31168"/>
          <a:stretch>
            <a:fillRect/>
          </a:stretch>
        </p:blipFill>
        <p:spPr>
          <a:xfrm>
            <a:off x="0" y="741798"/>
            <a:ext cx="4192145" cy="610872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D903E90-6AFC-F068-04B3-7AB49F38948D}"/>
              </a:ext>
            </a:extLst>
          </p:cNvPr>
          <p:cNvSpPr txBox="1">
            <a:spLocks/>
          </p:cNvSpPr>
          <p:nvPr/>
        </p:nvSpPr>
        <p:spPr>
          <a:xfrm>
            <a:off x="157037" y="31601"/>
            <a:ext cx="9144000" cy="802376"/>
          </a:xfrm>
          <a:prstGeom prst="rect">
            <a:avLst/>
          </a:prstGeom>
          <a:solidFill>
            <a:schemeClr val="bg1">
              <a:alpha val="50000"/>
            </a:schemeClr>
          </a:solidFill>
          <a:effectLst/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b="1" kern="120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61950">
              <a:lnSpc>
                <a:spcPct val="120000"/>
              </a:lnSpc>
              <a:spcBef>
                <a:spcPts val="1800"/>
              </a:spcBef>
            </a:pPr>
            <a:r>
              <a:rPr lang="fr-FR" sz="2400" dirty="0">
                <a:solidFill>
                  <a:schemeClr val="accent3"/>
                </a:solidFill>
                <a:latin typeface="Aptos" panose="020B0004020202020204" pitchFamily="34" charset="0"/>
              </a:rPr>
              <a:t>Caractéristiques de la primauté des prestations</a:t>
            </a:r>
            <a:endParaRPr lang="fr-FR" sz="2400" b="0" dirty="0">
              <a:solidFill>
                <a:schemeClr val="accent3"/>
              </a:solidFill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E6AA26F-CB16-691D-59A4-FEC5B5253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7A2B8-3476-4EF8-8CF0-940EB108C252}" type="slidenum">
              <a:rPr lang="de-CH" smtClean="0"/>
              <a:pPr/>
              <a:t>14</a:t>
            </a:fld>
            <a:endParaRPr lang="de-CH"/>
          </a:p>
        </p:txBody>
      </p:sp>
      <p:sp>
        <p:nvSpPr>
          <p:cNvPr id="7" name="Espace réservé du contenu 3">
            <a:extLst>
              <a:ext uri="{FF2B5EF4-FFF2-40B4-BE49-F238E27FC236}">
                <a16:creationId xmlns:a16="http://schemas.microsoft.com/office/drawing/2014/main" id="{F1D144D3-510E-4FF6-09C1-AEC536B5C906}"/>
              </a:ext>
            </a:extLst>
          </p:cNvPr>
          <p:cNvSpPr txBox="1">
            <a:spLocks/>
          </p:cNvSpPr>
          <p:nvPr/>
        </p:nvSpPr>
        <p:spPr>
          <a:xfrm>
            <a:off x="3427148" y="933416"/>
            <a:ext cx="5337703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400" b="1" kern="12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2100" b="1" kern="1200" dirty="0" smtClean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3550" marR="0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63750" marR="0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60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</a:pPr>
            <a:r>
              <a:rPr lang="fr-CH" dirty="0"/>
              <a:t>Rachats</a:t>
            </a: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23131281-7DBC-A4CD-3F9A-62DD120B28E2}"/>
              </a:ext>
            </a:extLst>
          </p:cNvPr>
          <p:cNvCxnSpPr/>
          <p:nvPr/>
        </p:nvCxnSpPr>
        <p:spPr>
          <a:xfrm>
            <a:off x="3040723" y="1156013"/>
            <a:ext cx="329184" cy="0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space réservé du contenu 3">
            <a:extLst>
              <a:ext uri="{FF2B5EF4-FFF2-40B4-BE49-F238E27FC236}">
                <a16:creationId xmlns:a16="http://schemas.microsoft.com/office/drawing/2014/main" id="{EA7657F8-DFA4-7A1C-20F0-34C147AC71EB}"/>
              </a:ext>
            </a:extLst>
          </p:cNvPr>
          <p:cNvSpPr txBox="1">
            <a:spLocks/>
          </p:cNvSpPr>
          <p:nvPr/>
        </p:nvSpPr>
        <p:spPr>
          <a:xfrm>
            <a:off x="5115482" y="5085668"/>
            <a:ext cx="6116520" cy="15115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400" b="1" kern="12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2100" b="1" kern="1200" dirty="0" smtClean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3550" marR="0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63750" marR="0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60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1200"/>
              </a:spcBef>
              <a:buFontTx/>
              <a:buChar char="-"/>
            </a:pPr>
            <a:r>
              <a:rPr lang="fr-CH" sz="1800" b="0" i="1" dirty="0"/>
              <a:t>Rendement minimum de 2.5% (salaire constant)</a:t>
            </a:r>
          </a:p>
          <a:p>
            <a:pPr marL="285750" indent="-285750">
              <a:spcBef>
                <a:spcPts val="1200"/>
              </a:spcBef>
              <a:buFontTx/>
              <a:buChar char="-"/>
            </a:pPr>
            <a:r>
              <a:rPr lang="fr-CH" sz="1800" b="0" i="1" dirty="0"/>
              <a:t>Rendement augmente avec l’évolution du salaire</a:t>
            </a:r>
          </a:p>
          <a:p>
            <a:pPr marL="285750" indent="-285750">
              <a:spcBef>
                <a:spcPts val="1200"/>
              </a:spcBef>
              <a:buFontTx/>
              <a:buChar char="-"/>
            </a:pPr>
            <a:r>
              <a:rPr lang="fr-CH" sz="1800" b="0" i="1" dirty="0"/>
              <a:t>Montant à investir dépend de l’âge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1A23ACA-AE4E-62AB-4AA1-D4E74331D2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3752" y="636030"/>
            <a:ext cx="7257323" cy="456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252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4375B8-3083-CA28-3F2B-5C3689303E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8808719-977C-8F72-4986-76C3DDF80726}"/>
              </a:ext>
            </a:extLst>
          </p:cNvPr>
          <p:cNvSpPr txBox="1">
            <a:spLocks/>
          </p:cNvSpPr>
          <p:nvPr/>
        </p:nvSpPr>
        <p:spPr>
          <a:xfrm>
            <a:off x="181716" y="61650"/>
            <a:ext cx="9144000" cy="802376"/>
          </a:xfrm>
          <a:prstGeom prst="rect">
            <a:avLst/>
          </a:prstGeom>
          <a:solidFill>
            <a:schemeClr val="bg1">
              <a:alpha val="50000"/>
            </a:schemeClr>
          </a:solidFill>
          <a:effectLst/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b="1" kern="120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61950">
              <a:lnSpc>
                <a:spcPct val="120000"/>
              </a:lnSpc>
              <a:spcBef>
                <a:spcPts val="1800"/>
              </a:spcBef>
            </a:pPr>
            <a:r>
              <a:rPr lang="fr-FR" sz="2400" dirty="0">
                <a:solidFill>
                  <a:schemeClr val="accent3"/>
                </a:solidFill>
                <a:latin typeface="Aptos" panose="020B0004020202020204" pitchFamily="34" charset="0"/>
              </a:rPr>
              <a:t>Intérêts d’investir dans la prévoyance professionnelle</a:t>
            </a:r>
            <a:endParaRPr lang="fr-FR" sz="2400" b="0" dirty="0">
              <a:solidFill>
                <a:schemeClr val="accent3"/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33FD199-15DE-7858-D7D4-38DEEB2FF60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rcRect l="26674"/>
          <a:stretch>
            <a:fillRect/>
          </a:stretch>
        </p:blipFill>
        <p:spPr>
          <a:xfrm>
            <a:off x="0" y="735013"/>
            <a:ext cx="4519492" cy="6145301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FF4FDAB-F9AF-CB3D-7798-98FED52C0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7A2B8-3476-4EF8-8CF0-940EB108C252}" type="slidenum">
              <a:rPr lang="de-CH" smtClean="0"/>
              <a:pPr/>
              <a:t>15</a:t>
            </a:fld>
            <a:endParaRPr lang="de-CH"/>
          </a:p>
        </p:txBody>
      </p:sp>
      <p:sp>
        <p:nvSpPr>
          <p:cNvPr id="7" name="Espace réservé du contenu 3">
            <a:extLst>
              <a:ext uri="{FF2B5EF4-FFF2-40B4-BE49-F238E27FC236}">
                <a16:creationId xmlns:a16="http://schemas.microsoft.com/office/drawing/2014/main" id="{41692CE3-0390-3847-2D0E-320225281437}"/>
              </a:ext>
            </a:extLst>
          </p:cNvPr>
          <p:cNvSpPr txBox="1">
            <a:spLocks/>
          </p:cNvSpPr>
          <p:nvPr/>
        </p:nvSpPr>
        <p:spPr>
          <a:xfrm>
            <a:off x="4753716" y="864026"/>
            <a:ext cx="6624735" cy="43204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400" b="1" kern="12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2100" b="1" kern="1200" dirty="0" smtClean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3550" marR="0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63750" marR="0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60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b="0" dirty="0">
                <a:solidFill>
                  <a:schemeClr val="tx1"/>
                </a:solidFill>
              </a:rPr>
              <a:t>Elle permet de se constituer une épargne pour la retraite.</a:t>
            </a:r>
          </a:p>
          <a:p>
            <a:pPr marL="342900" indent="-3429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fr-CH" b="0" dirty="0">
                <a:solidFill>
                  <a:schemeClr val="tx1"/>
                </a:solidFill>
              </a:rPr>
              <a:t>Elle permet d'augmenter son capital disponible (Propriété, indépendant).</a:t>
            </a:r>
          </a:p>
          <a:p>
            <a:pPr marL="342900" indent="-3429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fr-CH" b="0" dirty="0">
                <a:solidFill>
                  <a:schemeClr val="tx1"/>
                </a:solidFill>
              </a:rPr>
              <a:t>Elle permet de mieux se couvrir en cas d’invalidité et de décès.</a:t>
            </a:r>
          </a:p>
          <a:p>
            <a:pPr marL="342900" indent="-3429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fr-CH" b="0" dirty="0">
                <a:solidFill>
                  <a:schemeClr val="tx1"/>
                </a:solidFill>
              </a:rPr>
              <a:t>L’épargne se constitue à travers les cotisations réglementaires et </a:t>
            </a:r>
            <a:r>
              <a:rPr lang="fr-CH" dirty="0">
                <a:solidFill>
                  <a:schemeClr val="tx1"/>
                </a:solidFill>
              </a:rPr>
              <a:t>rachats.</a:t>
            </a:r>
          </a:p>
          <a:p>
            <a:pPr marL="342900" indent="-3429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fr-CH" b="0" dirty="0">
                <a:solidFill>
                  <a:schemeClr val="tx1"/>
                </a:solidFill>
              </a:rPr>
              <a:t>L’épargne bénéficie d’un rendement garanti.</a:t>
            </a:r>
          </a:p>
          <a:p>
            <a:pPr marL="342900" indent="-3429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fr-CH" b="0" dirty="0">
                <a:solidFill>
                  <a:schemeClr val="tx1"/>
                </a:solidFill>
              </a:rPr>
              <a:t>Elle permet de bénéficier d’avantages fiscaux.</a:t>
            </a:r>
            <a:endParaRPr lang="fr-CH" b="0" dirty="0"/>
          </a:p>
          <a:p>
            <a:pPr marL="342900" indent="-342900">
              <a:spcBef>
                <a:spcPts val="1800"/>
              </a:spcBef>
              <a:buFont typeface="Arial" panose="020B0604020202020204" pitchFamily="34" charset="0"/>
              <a:buChar char="•"/>
            </a:pPr>
            <a:endParaRPr lang="fr-CH" b="0" dirty="0">
              <a:solidFill>
                <a:schemeClr val="tx1"/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92DCA67-3798-E276-CA7D-0FCF14FA8C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6480" y="6026190"/>
            <a:ext cx="1297683" cy="641117"/>
          </a:xfrm>
          <a:prstGeom prst="rect">
            <a:avLst/>
          </a:prstGeom>
        </p:spPr>
      </p:pic>
      <p:sp>
        <p:nvSpPr>
          <p:cNvPr id="14" name="Espace réservé du contenu 3">
            <a:extLst>
              <a:ext uri="{FF2B5EF4-FFF2-40B4-BE49-F238E27FC236}">
                <a16:creationId xmlns:a16="http://schemas.microsoft.com/office/drawing/2014/main" id="{DA02B028-460B-1349-CDA8-CC74710BE6CE}"/>
              </a:ext>
            </a:extLst>
          </p:cNvPr>
          <p:cNvSpPr txBox="1">
            <a:spLocks/>
          </p:cNvSpPr>
          <p:nvPr/>
        </p:nvSpPr>
        <p:spPr>
          <a:xfrm>
            <a:off x="4753715" y="5986530"/>
            <a:ext cx="6624735" cy="6057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400" b="1" kern="12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2100" b="1" kern="1200" dirty="0" smtClean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3550" marR="0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63750" marR="0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60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fr-CH" b="0" dirty="0"/>
              <a:t>L’épargne suit l’évolution de son salaire.</a:t>
            </a:r>
          </a:p>
          <a:p>
            <a:pPr marL="342900" indent="-342900">
              <a:spcBef>
                <a:spcPts val="1800"/>
              </a:spcBef>
              <a:buFont typeface="Arial" panose="020B0604020202020204" pitchFamily="34" charset="0"/>
              <a:buChar char="•"/>
            </a:pPr>
            <a:endParaRPr lang="fr-CH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32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FAE1AB-AEEC-C479-4DA8-EC4A6C8427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364E98-6190-6CDF-B433-6F3561A333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9029" y="44623"/>
            <a:ext cx="11225133" cy="936105"/>
          </a:xfrm>
        </p:spPr>
        <p:txBody>
          <a:bodyPr/>
          <a:lstStyle/>
          <a:p>
            <a:r>
              <a:rPr lang="fr-CH" sz="3600" dirty="0"/>
              <a:t>Lacunes de prévoyance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7522CBD-90A8-7281-5F97-4509CD6EA5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19536" y="1844824"/>
            <a:ext cx="6582561" cy="1508105"/>
          </a:xfrm>
        </p:spPr>
        <p:txBody>
          <a:bodyPr>
            <a:spAutoFit/>
          </a:bodyPr>
          <a:lstStyle/>
          <a:p>
            <a:pPr marL="900900" lvl="4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2"/>
                </a:solidFill>
              </a:rPr>
              <a:t>Années d’assurance</a:t>
            </a:r>
          </a:p>
          <a:p>
            <a:pPr marL="900900" lvl="4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2"/>
                </a:solidFill>
              </a:rPr>
              <a:t>Évolution du taux d’activité</a:t>
            </a:r>
          </a:p>
          <a:p>
            <a:pPr marL="900900" lvl="4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2"/>
                </a:solidFill>
              </a:rPr>
              <a:t>Évolution salariale</a:t>
            </a:r>
          </a:p>
        </p:txBody>
      </p:sp>
      <p:pic>
        <p:nvPicPr>
          <p:cNvPr id="4" name="Picture 4" descr="Analyse du contexte : la méthode Itérative ... | ITERATIVE">
            <a:extLst>
              <a:ext uri="{FF2B5EF4-FFF2-40B4-BE49-F238E27FC236}">
                <a16:creationId xmlns:a16="http://schemas.microsoft.com/office/drawing/2014/main" id="{6B37E711-9944-89C0-23A8-919F5E065A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5" r="6080"/>
          <a:stretch/>
        </p:blipFill>
        <p:spPr bwMode="auto">
          <a:xfrm>
            <a:off x="1199456" y="1299093"/>
            <a:ext cx="1118133" cy="1235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66380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72C686-DEAD-C21B-FE9B-CE9DC81605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7187A0DE-3F69-9E4D-D1DE-F05D08B3103E}"/>
              </a:ext>
            </a:extLst>
          </p:cNvPr>
          <p:cNvCxnSpPr>
            <a:cxnSpLocks/>
          </p:cNvCxnSpPr>
          <p:nvPr/>
        </p:nvCxnSpPr>
        <p:spPr>
          <a:xfrm>
            <a:off x="2957771" y="4033463"/>
            <a:ext cx="2640207" cy="24259"/>
          </a:xfrm>
          <a:prstGeom prst="line">
            <a:avLst/>
          </a:prstGeom>
          <a:ln w="7620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8FF08C-F7E0-CBAA-B4E7-DF5CD5F76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7A2B8-3476-4EF8-8CF0-940EB108C252}" type="slidenum">
              <a:rPr lang="de-CH" smtClean="0"/>
              <a:pPr/>
              <a:t>17</a:t>
            </a:fld>
            <a:endParaRPr lang="de-CH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E7CA6E77-413A-3B47-44B6-59E2EE0B7FBB}"/>
              </a:ext>
            </a:extLst>
          </p:cNvPr>
          <p:cNvSpPr txBox="1">
            <a:spLocks/>
          </p:cNvSpPr>
          <p:nvPr/>
        </p:nvSpPr>
        <p:spPr>
          <a:xfrm>
            <a:off x="-528736" y="250273"/>
            <a:ext cx="9144000" cy="802376"/>
          </a:xfrm>
          <a:prstGeom prst="rect">
            <a:avLst/>
          </a:prstGeom>
          <a:noFill/>
          <a:effectLst/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b="1" kern="120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077913"/>
            <a:r>
              <a:rPr lang="fr-FR" sz="2400" cap="small" dirty="0">
                <a:solidFill>
                  <a:schemeClr val="accent3"/>
                </a:solidFill>
              </a:rPr>
              <a:t>Années d’assurance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EFDCE6F-B674-B220-39A5-2CA42DF721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888" y="1113695"/>
            <a:ext cx="1219583" cy="1468161"/>
          </a:xfrm>
          <a:prstGeom prst="rect">
            <a:avLst/>
          </a:prstGeom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6A35230D-C92A-9D44-D41E-154802C157AD}"/>
              </a:ext>
            </a:extLst>
          </p:cNvPr>
          <p:cNvCxnSpPr>
            <a:cxnSpLocks/>
            <a:stCxn id="13" idx="2"/>
          </p:cNvCxnSpPr>
          <p:nvPr/>
        </p:nvCxnSpPr>
        <p:spPr>
          <a:xfrm>
            <a:off x="5415672" y="1945945"/>
            <a:ext cx="4423620" cy="0"/>
          </a:xfrm>
          <a:prstGeom prst="line">
            <a:avLst/>
          </a:prstGeom>
          <a:ln w="7620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FFBC2747-1350-71B2-8ABE-3AAADDA57CE0}"/>
              </a:ext>
            </a:extLst>
          </p:cNvPr>
          <p:cNvSpPr txBox="1"/>
          <p:nvPr/>
        </p:nvSpPr>
        <p:spPr>
          <a:xfrm>
            <a:off x="4837751" y="2352890"/>
            <a:ext cx="2177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800" b="1" dirty="0">
                <a:ln>
                  <a:solidFill>
                    <a:schemeClr val="accent2"/>
                  </a:solidFill>
                </a:ln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Affiliation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415A7C72-251B-DE52-1383-7A5677E0A34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415672" y="1479113"/>
            <a:ext cx="953870" cy="933664"/>
          </a:xfrm>
          <a:prstGeom prst="flowChartConnector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4" name="Groupe 13">
            <a:extLst>
              <a:ext uri="{FF2B5EF4-FFF2-40B4-BE49-F238E27FC236}">
                <a16:creationId xmlns:a16="http://schemas.microsoft.com/office/drawing/2014/main" id="{FF978920-4A6D-C317-EA06-B677397DA5B5}"/>
              </a:ext>
            </a:extLst>
          </p:cNvPr>
          <p:cNvGrpSpPr/>
          <p:nvPr/>
        </p:nvGrpSpPr>
        <p:grpSpPr>
          <a:xfrm>
            <a:off x="9335732" y="1387102"/>
            <a:ext cx="1445070" cy="1400253"/>
            <a:chOff x="7470203" y="1879394"/>
            <a:chExt cx="1445070" cy="1400253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FF518ED1-BBF4-2946-D52D-0BC4487DBB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l="19837"/>
            <a:stretch/>
          </p:blipFill>
          <p:spPr>
            <a:xfrm>
              <a:off x="7692261" y="1879394"/>
              <a:ext cx="997300" cy="921349"/>
            </a:xfrm>
            <a:prstGeom prst="flowChartConnector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B0BB9F01-332B-F59A-FA97-DA44807CE7CA}"/>
                </a:ext>
              </a:extLst>
            </p:cNvPr>
            <p:cNvSpPr txBox="1"/>
            <p:nvPr/>
          </p:nvSpPr>
          <p:spPr>
            <a:xfrm>
              <a:off x="7470203" y="2694872"/>
              <a:ext cx="14450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3200" b="1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65 ans</a:t>
              </a:r>
            </a:p>
          </p:txBody>
        </p:sp>
      </p:grpSp>
      <p:sp>
        <p:nvSpPr>
          <p:cNvPr id="17" name="ZoneTexte 16">
            <a:extLst>
              <a:ext uri="{FF2B5EF4-FFF2-40B4-BE49-F238E27FC236}">
                <a16:creationId xmlns:a16="http://schemas.microsoft.com/office/drawing/2014/main" id="{B05C70D9-6CAE-D814-BF3B-398D0497423D}"/>
              </a:ext>
            </a:extLst>
          </p:cNvPr>
          <p:cNvSpPr txBox="1"/>
          <p:nvPr/>
        </p:nvSpPr>
        <p:spPr>
          <a:xfrm>
            <a:off x="6749410" y="1348388"/>
            <a:ext cx="47073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800" b="1" cap="small" dirty="0">
                <a:ln w="12700" cmpd="sng">
                  <a:noFill/>
                  <a:prstDash val="solid"/>
                </a:ln>
                <a:solidFill>
                  <a:schemeClr val="accent2"/>
                </a:solidFill>
              </a:rPr>
              <a:t>Années cotisées</a:t>
            </a:r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752FFEC1-EBE8-43E9-98BD-BE0B11B9B6DD}"/>
              </a:ext>
            </a:extLst>
          </p:cNvPr>
          <p:cNvCxnSpPr>
            <a:cxnSpLocks/>
          </p:cNvCxnSpPr>
          <p:nvPr/>
        </p:nvCxnSpPr>
        <p:spPr>
          <a:xfrm>
            <a:off x="5597978" y="4057722"/>
            <a:ext cx="4415453" cy="853"/>
          </a:xfrm>
          <a:prstGeom prst="line">
            <a:avLst/>
          </a:prstGeom>
          <a:ln w="7620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>
            <a:extLst>
              <a:ext uri="{FF2B5EF4-FFF2-40B4-BE49-F238E27FC236}">
                <a16:creationId xmlns:a16="http://schemas.microsoft.com/office/drawing/2014/main" id="{7CE52F85-5BD3-877D-621B-870ABF14CE60}"/>
              </a:ext>
            </a:extLst>
          </p:cNvPr>
          <p:cNvSpPr txBox="1"/>
          <p:nvPr/>
        </p:nvSpPr>
        <p:spPr>
          <a:xfrm>
            <a:off x="4900003" y="4418546"/>
            <a:ext cx="2177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800" b="1" dirty="0">
                <a:ln>
                  <a:solidFill>
                    <a:schemeClr val="accent2"/>
                  </a:solidFill>
                </a:ln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Affiliation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1873A488-1E44-9517-F352-24E96B7DB81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415672" y="3479693"/>
            <a:ext cx="953870" cy="933664"/>
          </a:xfrm>
          <a:prstGeom prst="flowChartConnector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2" name="Groupe 21">
            <a:extLst>
              <a:ext uri="{FF2B5EF4-FFF2-40B4-BE49-F238E27FC236}">
                <a16:creationId xmlns:a16="http://schemas.microsoft.com/office/drawing/2014/main" id="{ECCB98B6-DA6F-DDE2-7656-D4D1ECA15D27}"/>
              </a:ext>
            </a:extLst>
          </p:cNvPr>
          <p:cNvGrpSpPr/>
          <p:nvPr/>
        </p:nvGrpSpPr>
        <p:grpSpPr>
          <a:xfrm>
            <a:off x="9557469" y="3488835"/>
            <a:ext cx="1445070" cy="1431868"/>
            <a:chOff x="7490288" y="1879394"/>
            <a:chExt cx="1445070" cy="1431868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7CA2D31B-DDBF-0B7E-1B06-5C802F4342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l="19837"/>
            <a:stretch/>
          </p:blipFill>
          <p:spPr>
            <a:xfrm>
              <a:off x="7692261" y="1879394"/>
              <a:ext cx="997300" cy="921349"/>
            </a:xfrm>
            <a:prstGeom prst="flowChartConnector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51451E90-BE17-1DAF-B0C0-D9E31D1BEB3C}"/>
                </a:ext>
              </a:extLst>
            </p:cNvPr>
            <p:cNvSpPr txBox="1"/>
            <p:nvPr/>
          </p:nvSpPr>
          <p:spPr>
            <a:xfrm>
              <a:off x="7490288" y="2726487"/>
              <a:ext cx="14450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3200" b="1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65 ans</a:t>
              </a:r>
            </a:p>
          </p:txBody>
        </p:sp>
      </p:grpSp>
      <p:pic>
        <p:nvPicPr>
          <p:cNvPr id="31" name="Image 30">
            <a:extLst>
              <a:ext uri="{FF2B5EF4-FFF2-40B4-BE49-F238E27FC236}">
                <a16:creationId xmlns:a16="http://schemas.microsoft.com/office/drawing/2014/main" id="{368FCB66-89AB-5675-FD8B-E523B49AB0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2863" y="4058575"/>
            <a:ext cx="784493" cy="789028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95EAC027-6134-7BC7-56C8-199300613D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10624" y="4097917"/>
            <a:ext cx="802632" cy="789028"/>
          </a:xfrm>
          <a:prstGeom prst="rect">
            <a:avLst/>
          </a:prstGeom>
        </p:spPr>
      </p:pic>
      <p:sp>
        <p:nvSpPr>
          <p:cNvPr id="34" name="ZoneTexte 33">
            <a:extLst>
              <a:ext uri="{FF2B5EF4-FFF2-40B4-BE49-F238E27FC236}">
                <a16:creationId xmlns:a16="http://schemas.microsoft.com/office/drawing/2014/main" id="{A2E1F70A-5CDC-FAF5-7649-231A05BCD0DD}"/>
              </a:ext>
            </a:extLst>
          </p:cNvPr>
          <p:cNvSpPr txBox="1"/>
          <p:nvPr/>
        </p:nvSpPr>
        <p:spPr>
          <a:xfrm>
            <a:off x="5035803" y="4935245"/>
            <a:ext cx="17136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800" b="1" dirty="0">
                <a:ln w="10160">
                  <a:solidFill>
                    <a:schemeClr val="tx1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Origine des Droits</a:t>
            </a:r>
          </a:p>
        </p:txBody>
      </p:sp>
      <p:sp>
        <p:nvSpPr>
          <p:cNvPr id="35" name="Flèche : angle droit 34">
            <a:extLst>
              <a:ext uri="{FF2B5EF4-FFF2-40B4-BE49-F238E27FC236}">
                <a16:creationId xmlns:a16="http://schemas.microsoft.com/office/drawing/2014/main" id="{A0C0DAAE-3A37-4C13-EC11-B61A5805303D}"/>
              </a:ext>
            </a:extLst>
          </p:cNvPr>
          <p:cNvSpPr/>
          <p:nvPr/>
        </p:nvSpPr>
        <p:spPr>
          <a:xfrm flipH="1">
            <a:off x="3389890" y="4313873"/>
            <a:ext cx="1447861" cy="960208"/>
          </a:xfrm>
          <a:prstGeom prst="bentUpArrow">
            <a:avLst>
              <a:gd name="adj1" fmla="val 11775"/>
              <a:gd name="adj2" fmla="val 17561"/>
              <a:gd name="adj3" fmla="val 28306"/>
            </a:avLst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36" name="Flèche : angle droit 35">
            <a:extLst>
              <a:ext uri="{FF2B5EF4-FFF2-40B4-BE49-F238E27FC236}">
                <a16:creationId xmlns:a16="http://schemas.microsoft.com/office/drawing/2014/main" id="{B8E8AF28-5C84-965B-6869-3EB4448AEFE9}"/>
              </a:ext>
            </a:extLst>
          </p:cNvPr>
          <p:cNvSpPr/>
          <p:nvPr/>
        </p:nvSpPr>
        <p:spPr>
          <a:xfrm>
            <a:off x="6947463" y="4331074"/>
            <a:ext cx="1447861" cy="960208"/>
          </a:xfrm>
          <a:prstGeom prst="bentUpArrow">
            <a:avLst>
              <a:gd name="adj1" fmla="val 11775"/>
              <a:gd name="adj2" fmla="val 17561"/>
              <a:gd name="adj3" fmla="val 28306"/>
            </a:avLst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27F07E2C-26F5-3ABF-B45B-0E745EF28C3C}"/>
              </a:ext>
            </a:extLst>
          </p:cNvPr>
          <p:cNvSpPr txBox="1"/>
          <p:nvPr/>
        </p:nvSpPr>
        <p:spPr>
          <a:xfrm>
            <a:off x="3525254" y="3114923"/>
            <a:ext cx="27122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800" b="1" cap="small" dirty="0">
                <a:ln w="12700" cmpd="sng">
                  <a:noFill/>
                  <a:prstDash val="solid"/>
                </a:ln>
              </a:rPr>
              <a:t>Années Achetées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CC98D6C5-BB75-28BF-DCAA-155BB7CBE72A}"/>
              </a:ext>
            </a:extLst>
          </p:cNvPr>
          <p:cNvSpPr txBox="1"/>
          <p:nvPr/>
        </p:nvSpPr>
        <p:spPr>
          <a:xfrm>
            <a:off x="6919532" y="3131166"/>
            <a:ext cx="25883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800" b="1" cap="small" dirty="0">
                <a:ln w="12700" cmpd="sng">
                  <a:noFill/>
                  <a:prstDash val="solid"/>
                </a:ln>
              </a:rPr>
              <a:t>Années Retirées</a:t>
            </a:r>
          </a:p>
        </p:txBody>
      </p: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90193E7D-84BC-2C2F-BA80-6D832FF56EC2}"/>
              </a:ext>
            </a:extLst>
          </p:cNvPr>
          <p:cNvGrpSpPr/>
          <p:nvPr/>
        </p:nvGrpSpPr>
        <p:grpSpPr>
          <a:xfrm>
            <a:off x="1612499" y="3724986"/>
            <a:ext cx="1445070" cy="1083797"/>
            <a:chOff x="7525785" y="1839656"/>
            <a:chExt cx="1445070" cy="1083797"/>
          </a:xfrm>
        </p:grpSpPr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DC029007-7C5E-BD0A-168B-F71E34AC36C3}"/>
                </a:ext>
              </a:extLst>
            </p:cNvPr>
            <p:cNvSpPr txBox="1"/>
            <p:nvPr/>
          </p:nvSpPr>
          <p:spPr>
            <a:xfrm>
              <a:off x="7525785" y="1839656"/>
              <a:ext cx="14450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3200" b="1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 ans</a:t>
              </a:r>
            </a:p>
          </p:txBody>
        </p:sp>
        <p:cxnSp>
          <p:nvCxnSpPr>
            <p:cNvPr id="41" name="Connecteur droit avec flèche 40">
              <a:extLst>
                <a:ext uri="{FF2B5EF4-FFF2-40B4-BE49-F238E27FC236}">
                  <a16:creationId xmlns:a16="http://schemas.microsoft.com/office/drawing/2014/main" id="{61B231B9-6334-2ECC-71BB-56388103BA9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52172" y="2390219"/>
              <a:ext cx="0" cy="533234"/>
            </a:xfrm>
            <a:prstGeom prst="straightConnector1">
              <a:avLst/>
            </a:prstGeom>
            <a:ln w="76200">
              <a:solidFill>
                <a:schemeClr val="accent2"/>
              </a:solidFill>
              <a:headEnd type="none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itre 1">
            <a:extLst>
              <a:ext uri="{FF2B5EF4-FFF2-40B4-BE49-F238E27FC236}">
                <a16:creationId xmlns:a16="http://schemas.microsoft.com/office/drawing/2014/main" id="{7BDB2176-C19A-1109-2678-7F90F1612930}"/>
              </a:ext>
            </a:extLst>
          </p:cNvPr>
          <p:cNvSpPr txBox="1">
            <a:spLocks/>
          </p:cNvSpPr>
          <p:nvPr/>
        </p:nvSpPr>
        <p:spPr>
          <a:xfrm>
            <a:off x="3977917" y="5987819"/>
            <a:ext cx="47596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fr-CH" sz="2800" b="1" dirty="0">
                <a:solidFill>
                  <a:srgbClr val="C00000"/>
                </a:solidFill>
              </a:rPr>
              <a:t>Maximum de 45 années</a:t>
            </a:r>
            <a:endParaRPr lang="fr-FR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443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  <p:bldP spid="20" grpId="0"/>
      <p:bldP spid="34" grpId="0"/>
      <p:bldP spid="35" grpId="0" animBg="1"/>
      <p:bldP spid="36" grpId="0" animBg="1"/>
      <p:bldP spid="37" grpId="0"/>
      <p:bldP spid="38" grpId="0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2952AA-5956-B6BD-AD7B-C1FE0755BE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Image 42">
            <a:extLst>
              <a:ext uri="{FF2B5EF4-FFF2-40B4-BE49-F238E27FC236}">
                <a16:creationId xmlns:a16="http://schemas.microsoft.com/office/drawing/2014/main" id="{EFCFCBF7-4B5F-7E59-2599-A9D21E1CCB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9816" y="3740523"/>
            <a:ext cx="5595405" cy="241542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9669F-B8E0-B53E-21C2-C97FB0A02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7A2B8-3476-4EF8-8CF0-940EB108C252}" type="slidenum">
              <a:rPr lang="de-CH" smtClean="0"/>
              <a:pPr/>
              <a:t>18</a:t>
            </a:fld>
            <a:endParaRPr lang="de-CH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3762F832-4B69-99E7-C17D-3E90D466D365}"/>
              </a:ext>
            </a:extLst>
          </p:cNvPr>
          <p:cNvSpPr txBox="1">
            <a:spLocks/>
          </p:cNvSpPr>
          <p:nvPr/>
        </p:nvSpPr>
        <p:spPr>
          <a:xfrm>
            <a:off x="-528736" y="250273"/>
            <a:ext cx="9144000" cy="802376"/>
          </a:xfrm>
          <a:prstGeom prst="rect">
            <a:avLst/>
          </a:prstGeom>
          <a:noFill/>
          <a:effectLst/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b="1" kern="120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077913"/>
            <a:r>
              <a:rPr lang="fr-FR" sz="2400" cap="small" dirty="0">
                <a:solidFill>
                  <a:schemeClr val="accent3"/>
                </a:solidFill>
              </a:rPr>
              <a:t>Années d’assurance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69683E5-6A22-D82B-DF64-971FA2427E87}"/>
              </a:ext>
            </a:extLst>
          </p:cNvPr>
          <p:cNvSpPr txBox="1"/>
          <p:nvPr/>
        </p:nvSpPr>
        <p:spPr>
          <a:xfrm>
            <a:off x="10035221" y="4219824"/>
            <a:ext cx="1763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20 ans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F58E44E-5F99-82A0-7CB3-27B6FFBBFD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993" y="1052649"/>
            <a:ext cx="4193500" cy="388474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436BAEB-9D55-E7BF-CE08-C83926FEB2CF}"/>
              </a:ext>
            </a:extLst>
          </p:cNvPr>
          <p:cNvSpPr/>
          <p:nvPr/>
        </p:nvSpPr>
        <p:spPr>
          <a:xfrm>
            <a:off x="8651867" y="4313037"/>
            <a:ext cx="1252634" cy="368452"/>
          </a:xfrm>
          <a:prstGeom prst="rect">
            <a:avLst/>
          </a:prstGeom>
          <a:solidFill>
            <a:srgbClr val="C00000">
              <a:alpha val="10000"/>
            </a:srgbClr>
          </a:solidFill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628389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1E6DAC-EB69-9D1F-F804-DD8A58509E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332D16-9BDB-3083-41FC-9D626F15D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7A2B8-3476-4EF8-8CF0-940EB108C252}" type="slidenum">
              <a:rPr lang="de-CH" smtClean="0"/>
              <a:pPr/>
              <a:t>19</a:t>
            </a:fld>
            <a:endParaRPr lang="de-CH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E7772D10-1EB1-9A77-2EED-D16E18F2E175}"/>
              </a:ext>
            </a:extLst>
          </p:cNvPr>
          <p:cNvSpPr txBox="1">
            <a:spLocks/>
          </p:cNvSpPr>
          <p:nvPr/>
        </p:nvSpPr>
        <p:spPr>
          <a:xfrm>
            <a:off x="-528736" y="250273"/>
            <a:ext cx="9144000" cy="802376"/>
          </a:xfrm>
          <a:prstGeom prst="rect">
            <a:avLst/>
          </a:prstGeom>
          <a:noFill/>
          <a:effectLst/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b="1" kern="120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077913"/>
            <a:r>
              <a:rPr lang="fr-FR" sz="2400" cap="small" dirty="0">
                <a:solidFill>
                  <a:schemeClr val="accent3"/>
                </a:solidFill>
              </a:rPr>
              <a:t>Évolution du taux d’activité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51FC1B1-6181-85E9-1D16-0576C2E58D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1241" y="1362277"/>
            <a:ext cx="7169517" cy="4133446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9692318-1F37-6F94-CF19-4D83CEF57063}"/>
              </a:ext>
            </a:extLst>
          </p:cNvPr>
          <p:cNvSpPr txBox="1">
            <a:spLocks/>
          </p:cNvSpPr>
          <p:nvPr/>
        </p:nvSpPr>
        <p:spPr>
          <a:xfrm>
            <a:off x="3791744" y="828711"/>
            <a:ext cx="4344144" cy="802376"/>
          </a:xfrm>
          <a:prstGeom prst="rect">
            <a:avLst/>
          </a:prstGeom>
          <a:noFill/>
          <a:effectLst/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b="1" kern="120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077913"/>
            <a:r>
              <a:rPr lang="fr-FR" sz="2400" cap="small" dirty="0">
                <a:solidFill>
                  <a:schemeClr val="accent3"/>
                </a:solidFill>
              </a:rPr>
              <a:t>SALAIRE ASSURÉ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EF5A04A-81BF-2139-E584-CD2AB490DD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7337" y="1362277"/>
            <a:ext cx="7157324" cy="413344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AFC1D81-6938-D2C5-6839-1A15ECBBA4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9530" y="1362277"/>
            <a:ext cx="7157324" cy="413344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A40E967-8964-969C-64A6-EC9D86B72C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9530" y="1362277"/>
            <a:ext cx="7175614" cy="413954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020746E-9526-352D-7E03-4C6004D665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6856" y="1359228"/>
            <a:ext cx="7175614" cy="413954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BE86ED3-91A1-3901-131C-3680FE93CABF}"/>
              </a:ext>
            </a:extLst>
          </p:cNvPr>
          <p:cNvSpPr/>
          <p:nvPr/>
        </p:nvSpPr>
        <p:spPr>
          <a:xfrm>
            <a:off x="9275503" y="2285999"/>
            <a:ext cx="214185" cy="2860041"/>
          </a:xfrm>
          <a:prstGeom prst="rect">
            <a:avLst/>
          </a:prstGeom>
          <a:solidFill>
            <a:srgbClr val="FF9F9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C287461-0480-C49E-8ED8-279E697567D0}"/>
              </a:ext>
            </a:extLst>
          </p:cNvPr>
          <p:cNvSpPr txBox="1">
            <a:spLocks/>
          </p:cNvSpPr>
          <p:nvPr/>
        </p:nvSpPr>
        <p:spPr>
          <a:xfrm>
            <a:off x="8542734" y="3210382"/>
            <a:ext cx="3313907" cy="1013299"/>
          </a:xfrm>
          <a:prstGeom prst="rect">
            <a:avLst/>
          </a:prstGeom>
          <a:noFill/>
          <a:effectLst/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b="1" kern="120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077913"/>
            <a:r>
              <a:rPr lang="fr-FR" sz="2400" cap="small" dirty="0">
                <a:solidFill>
                  <a:srgbClr val="C00000"/>
                </a:solidFill>
              </a:rPr>
              <a:t>DERNIER SALAIRE ASSURÉ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9FE4BEC-0117-F42B-123A-919A162A61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5557" y="1673263"/>
            <a:ext cx="4136321" cy="189014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058FCFE-C25B-FA9E-B20C-FFB6413298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2997" y="1667166"/>
            <a:ext cx="4107563" cy="1868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015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F1ECB33-E128-ECB6-AAAA-E8EE03B47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94400" y="6309320"/>
            <a:ext cx="3988800" cy="287867"/>
          </a:xfrm>
        </p:spPr>
        <p:txBody>
          <a:bodyPr/>
          <a:lstStyle/>
          <a:p>
            <a:r>
              <a:rPr lang="fr-CH" dirty="0">
                <a:latin typeface="Aptos"/>
              </a:rPr>
              <a:t>CPEG – Optimiser sa prévoyance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4D687DF-4CC0-82D9-9CD6-448A4891E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2001" y="6309320"/>
            <a:ext cx="480000" cy="287867"/>
          </a:xfrm>
        </p:spPr>
        <p:txBody>
          <a:bodyPr/>
          <a:lstStyle/>
          <a:p>
            <a:fld id="{54B7A2B8-3476-4EF8-8CF0-940EB108C252}" type="slidenum">
              <a:rPr lang="de-CH" smtClean="0"/>
              <a:pPr/>
              <a:t>2</a:t>
            </a:fld>
            <a:endParaRPr lang="de-CH"/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DBC946BF-3FA6-6849-D163-014B12AAA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993" y="548680"/>
            <a:ext cx="5376817" cy="916800"/>
          </a:xfrm>
        </p:spPr>
        <p:txBody>
          <a:bodyPr>
            <a:normAutofit/>
          </a:bodyPr>
          <a:lstStyle/>
          <a:p>
            <a:r>
              <a:rPr lang="fr-FR" sz="3200" cap="small" dirty="0"/>
              <a:t>Sommaire</a:t>
            </a:r>
          </a:p>
        </p:txBody>
      </p:sp>
      <p:sp>
        <p:nvSpPr>
          <p:cNvPr id="2" name="Espace réservé pour une image  1">
            <a:extLst>
              <a:ext uri="{FF2B5EF4-FFF2-40B4-BE49-F238E27FC236}">
                <a16:creationId xmlns:a16="http://schemas.microsoft.com/office/drawing/2014/main" id="{DC8809C9-E2E7-F467-2B43-069D1E3A2E1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fr-CH"/>
          </a:p>
        </p:txBody>
      </p:sp>
      <p:pic>
        <p:nvPicPr>
          <p:cNvPr id="5" name="Espace réservé pour une image  8">
            <a:extLst>
              <a:ext uri="{FF2B5EF4-FFF2-40B4-BE49-F238E27FC236}">
                <a16:creationId xmlns:a16="http://schemas.microsoft.com/office/drawing/2014/main" id="{BDF252CD-DFF7-2F05-5EA9-D4BE08734C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7" b="7917"/>
          <a:stretch/>
        </p:blipFill>
        <p:spPr>
          <a:xfrm>
            <a:off x="6096274" y="1073"/>
            <a:ext cx="6096000" cy="6858000"/>
          </a:xfrm>
          <a:prstGeom prst="rect">
            <a:avLst/>
          </a:prstGeom>
        </p:spPr>
      </p:pic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10E8B4A0-004E-4768-1F31-7B28385610EC}"/>
              </a:ext>
            </a:extLst>
          </p:cNvPr>
          <p:cNvSpPr txBox="1">
            <a:spLocks/>
          </p:cNvSpPr>
          <p:nvPr/>
        </p:nvSpPr>
        <p:spPr>
          <a:xfrm>
            <a:off x="407368" y="1537488"/>
            <a:ext cx="5376816" cy="186108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43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200" b="1" kern="1200" noProof="0" dirty="0" smtClean="0">
                <a:solidFill>
                  <a:schemeClr val="accent2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0" marR="0" indent="0" algn="l" defTabSz="6858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800" b="1" kern="1200" dirty="0" smtClean="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0" marR="0" indent="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 kern="1200" dirty="0" smtClean="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08000" marR="0" indent="-180000" algn="l" defTabSz="6858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600" kern="1200" dirty="0" smtClean="0">
                <a:solidFill>
                  <a:schemeClr val="accent2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432000" marR="0" indent="-18000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600" kern="1200" dirty="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360000" indent="-108000" algn="l" defTabSz="685800" rtl="0" eaLnBrk="1" latinLnBrk="0" hangingPunct="1">
              <a:lnSpc>
                <a:spcPct val="90000"/>
              </a:lnSpc>
              <a:spcBef>
                <a:spcPts val="0"/>
              </a:spcBef>
              <a:buFont typeface="+mj-lt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-288000" algn="l" defTabSz="685800" rtl="0" eaLnBrk="1" latinLnBrk="0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7pPr>
            <a:lvl8pPr marL="576000" indent="-2880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9113" lvl="2" indent="-342900">
              <a:spcBef>
                <a:spcPts val="3000"/>
              </a:spcBef>
              <a:buFont typeface="Arial" panose="020B0604020202020204" pitchFamily="34" charset="0"/>
              <a:buChar char="•"/>
            </a:pPr>
            <a:r>
              <a:rPr lang="fr-CH" sz="2400" b="1" dirty="0">
                <a:solidFill>
                  <a:schemeClr val="accent2"/>
                </a:solidFill>
              </a:rPr>
              <a:t>Introduction</a:t>
            </a:r>
          </a:p>
          <a:p>
            <a:pPr marL="519113" lvl="2" indent="-342900">
              <a:spcBef>
                <a:spcPts val="3000"/>
              </a:spcBef>
              <a:buFont typeface="Arial" panose="020B0604020202020204" pitchFamily="34" charset="0"/>
              <a:buChar char="•"/>
            </a:pPr>
            <a:r>
              <a:rPr lang="fr-CH" sz="2400" b="1" dirty="0">
                <a:solidFill>
                  <a:schemeClr val="accent2"/>
                </a:solidFill>
              </a:rPr>
              <a:t>Lacunes de prévoyance</a:t>
            </a:r>
          </a:p>
          <a:p>
            <a:pPr marL="519113" lvl="2" indent="-342900">
              <a:spcBef>
                <a:spcPts val="3000"/>
              </a:spcBef>
              <a:buFont typeface="Arial" panose="020B0604020202020204" pitchFamily="34" charset="0"/>
              <a:buChar char="•"/>
            </a:pPr>
            <a:r>
              <a:rPr lang="fr-CH" sz="2400" b="1" dirty="0">
                <a:solidFill>
                  <a:schemeClr val="accent2"/>
                </a:solidFill>
              </a:rPr>
              <a:t>Combler ses lacunes</a:t>
            </a:r>
          </a:p>
        </p:txBody>
      </p:sp>
    </p:spTree>
    <p:extLst>
      <p:ext uri="{BB962C8B-B14F-4D97-AF65-F5344CB8AC3E}">
        <p14:creationId xmlns:p14="http://schemas.microsoft.com/office/powerpoint/2010/main" val="11875046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A02776-5C41-B69C-DF27-10CF6A981D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189C0D3-5652-9437-09AD-51B5753248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7036" y="1715216"/>
            <a:ext cx="7175614" cy="413344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744277-24D3-8CD5-2D5B-841F8197F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7A2B8-3476-4EF8-8CF0-940EB108C252}" type="slidenum">
              <a:rPr lang="de-CH" smtClean="0"/>
              <a:pPr/>
              <a:t>20</a:t>
            </a:fld>
            <a:endParaRPr lang="de-CH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2E64C431-72AE-1AD3-B176-B2A289196722}"/>
              </a:ext>
            </a:extLst>
          </p:cNvPr>
          <p:cNvSpPr txBox="1">
            <a:spLocks/>
          </p:cNvSpPr>
          <p:nvPr/>
        </p:nvSpPr>
        <p:spPr>
          <a:xfrm>
            <a:off x="-528736" y="250273"/>
            <a:ext cx="9144000" cy="802376"/>
          </a:xfrm>
          <a:prstGeom prst="rect">
            <a:avLst/>
          </a:prstGeom>
          <a:noFill/>
          <a:effectLst/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b="1" kern="120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077913"/>
            <a:r>
              <a:rPr lang="fr-FR" sz="2400" cap="small" dirty="0">
                <a:solidFill>
                  <a:schemeClr val="accent3"/>
                </a:solidFill>
              </a:rPr>
              <a:t>Évolution du taux d’activité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FEEF1CA-4CDB-3DF5-DA4F-D408F86D1544}"/>
              </a:ext>
            </a:extLst>
          </p:cNvPr>
          <p:cNvSpPr txBox="1">
            <a:spLocks/>
          </p:cNvSpPr>
          <p:nvPr/>
        </p:nvSpPr>
        <p:spPr>
          <a:xfrm>
            <a:off x="3791744" y="828711"/>
            <a:ext cx="4344144" cy="802376"/>
          </a:xfrm>
          <a:prstGeom prst="rect">
            <a:avLst/>
          </a:prstGeom>
          <a:noFill/>
          <a:effectLst/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b="1" kern="120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077913"/>
            <a:r>
              <a:rPr lang="fr-FR" sz="2400" cap="small" dirty="0">
                <a:solidFill>
                  <a:schemeClr val="accent3"/>
                </a:solidFill>
              </a:rPr>
              <a:t>SALAIRE ASSURÉ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4C73174-C0AF-24A0-6E4C-90D1DAA0E5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7036" y="1723817"/>
            <a:ext cx="7175614" cy="413344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31E6C77-07CE-554B-979E-8AD7EB52B1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4074" y="1694243"/>
            <a:ext cx="7175614" cy="413954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FB1616B-4700-7F71-AD2C-238DB8C0CF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360" y="1293334"/>
            <a:ext cx="4344144" cy="195869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DB9FACF-FC53-5E19-AF96-259A5854EC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4424" y="4571153"/>
            <a:ext cx="4344144" cy="192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591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E653A3-678F-BE62-0CB0-0BE2DE5B2F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>
            <a:extLst>
              <a:ext uri="{FF2B5EF4-FFF2-40B4-BE49-F238E27FC236}">
                <a16:creationId xmlns:a16="http://schemas.microsoft.com/office/drawing/2014/main" id="{66B0BAB2-63DD-95F2-2438-E670019FB1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8193" y="1359228"/>
            <a:ext cx="7175614" cy="413954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BCA7B1-0F5A-4C6F-A983-AEB83BE3C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2C620-CA41-404A-948F-861695A1D200}" type="datetime1">
              <a:rPr lang="de-CH" smtClean="0"/>
              <a:t>20.04.2026</a:t>
            </a:fld>
            <a:endParaRPr lang="de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1FE0AC-7303-A0BC-4366-B86BE8C97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7A2B8-3476-4EF8-8CF0-940EB108C252}" type="slidenum">
              <a:rPr lang="de-CH" smtClean="0"/>
              <a:pPr/>
              <a:t>21</a:t>
            </a:fld>
            <a:endParaRPr lang="de-CH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3B12B90E-3B7A-250C-4C0C-4326DE0FD711}"/>
              </a:ext>
            </a:extLst>
          </p:cNvPr>
          <p:cNvSpPr txBox="1">
            <a:spLocks/>
          </p:cNvSpPr>
          <p:nvPr/>
        </p:nvSpPr>
        <p:spPr>
          <a:xfrm>
            <a:off x="-528736" y="250273"/>
            <a:ext cx="9144000" cy="802376"/>
          </a:xfrm>
          <a:prstGeom prst="rect">
            <a:avLst/>
          </a:prstGeom>
          <a:noFill/>
          <a:effectLst/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b="1" kern="120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077913"/>
            <a:r>
              <a:rPr lang="fr-FR" sz="2400" cap="small" dirty="0">
                <a:solidFill>
                  <a:schemeClr val="accent3"/>
                </a:solidFill>
              </a:rPr>
              <a:t>Évolution du taux d’activité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2A475BC-6ED9-01D6-30E3-7B4E0C2AB8EB}"/>
              </a:ext>
            </a:extLst>
          </p:cNvPr>
          <p:cNvSpPr txBox="1">
            <a:spLocks/>
          </p:cNvSpPr>
          <p:nvPr/>
        </p:nvSpPr>
        <p:spPr>
          <a:xfrm>
            <a:off x="3791744" y="828711"/>
            <a:ext cx="4344144" cy="802376"/>
          </a:xfrm>
          <a:prstGeom prst="rect">
            <a:avLst/>
          </a:prstGeom>
          <a:noFill/>
          <a:effectLst/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b="1" kern="120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077913"/>
            <a:r>
              <a:rPr lang="fr-FR" sz="2400" cap="small" dirty="0">
                <a:solidFill>
                  <a:schemeClr val="accent3"/>
                </a:solidFill>
              </a:rPr>
              <a:t>LACUNES</a:t>
            </a:r>
          </a:p>
        </p:txBody>
      </p:sp>
      <p:sp>
        <p:nvSpPr>
          <p:cNvPr id="2" name="Flèche : double flèche verticale 1">
            <a:extLst>
              <a:ext uri="{FF2B5EF4-FFF2-40B4-BE49-F238E27FC236}">
                <a16:creationId xmlns:a16="http://schemas.microsoft.com/office/drawing/2014/main" id="{F85DD050-DDD6-3B61-AC6C-78D347C5222A}"/>
              </a:ext>
            </a:extLst>
          </p:cNvPr>
          <p:cNvSpPr/>
          <p:nvPr/>
        </p:nvSpPr>
        <p:spPr>
          <a:xfrm>
            <a:off x="6456040" y="2696747"/>
            <a:ext cx="288032" cy="893564"/>
          </a:xfrm>
          <a:prstGeom prst="upDownArrow">
            <a:avLst/>
          </a:prstGeom>
          <a:solidFill>
            <a:srgbClr val="FF9F9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B426E1A-0628-2B9F-F801-4DDAC102B4FC}"/>
              </a:ext>
            </a:extLst>
          </p:cNvPr>
          <p:cNvSpPr txBox="1">
            <a:spLocks/>
          </p:cNvSpPr>
          <p:nvPr/>
        </p:nvSpPr>
        <p:spPr>
          <a:xfrm>
            <a:off x="2777910" y="1213465"/>
            <a:ext cx="5388417" cy="802376"/>
          </a:xfrm>
          <a:prstGeom prst="rect">
            <a:avLst/>
          </a:prstGeom>
          <a:noFill/>
          <a:effectLst/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b="1" kern="120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077913"/>
            <a:r>
              <a:rPr lang="fr-FR" sz="2400" cap="small" dirty="0">
                <a:solidFill>
                  <a:schemeClr val="accent3"/>
                </a:solidFill>
              </a:rPr>
              <a:t>Taux d’activité en cours &gt; TMA</a:t>
            </a: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D6472958-6B58-5F0C-2ED5-C19035E24C35}"/>
              </a:ext>
            </a:extLst>
          </p:cNvPr>
          <p:cNvCxnSpPr/>
          <p:nvPr/>
        </p:nvCxnSpPr>
        <p:spPr>
          <a:xfrm flipV="1">
            <a:off x="6626098" y="2483731"/>
            <a:ext cx="937120" cy="638689"/>
          </a:xfrm>
          <a:prstGeom prst="straightConnector1">
            <a:avLst/>
          </a:prstGeom>
          <a:ln w="28575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97EFCADE-DE26-29D8-0FD8-3FE7C987D892}"/>
              </a:ext>
            </a:extLst>
          </p:cNvPr>
          <p:cNvSpPr txBox="1">
            <a:spLocks/>
          </p:cNvSpPr>
          <p:nvPr/>
        </p:nvSpPr>
        <p:spPr>
          <a:xfrm>
            <a:off x="6220128" y="1910805"/>
            <a:ext cx="5388417" cy="802376"/>
          </a:xfrm>
          <a:prstGeom prst="rect">
            <a:avLst/>
          </a:prstGeom>
          <a:noFill/>
          <a:effectLst/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b="1" kern="120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077913"/>
            <a:r>
              <a:rPr lang="fr-FR" sz="2400" cap="small" dirty="0">
                <a:solidFill>
                  <a:srgbClr val="C00000"/>
                </a:solidFill>
              </a:rPr>
              <a:t>Lacunes</a:t>
            </a:r>
          </a:p>
        </p:txBody>
      </p:sp>
      <p:sp>
        <p:nvSpPr>
          <p:cNvPr id="15" name="Forme libre : forme 14">
            <a:extLst>
              <a:ext uri="{FF2B5EF4-FFF2-40B4-BE49-F238E27FC236}">
                <a16:creationId xmlns:a16="http://schemas.microsoft.com/office/drawing/2014/main" id="{BA199E6B-461F-904E-140C-77180245BD06}"/>
              </a:ext>
            </a:extLst>
          </p:cNvPr>
          <p:cNvSpPr/>
          <p:nvPr/>
        </p:nvSpPr>
        <p:spPr>
          <a:xfrm>
            <a:off x="2653990" y="2319454"/>
            <a:ext cx="6846849" cy="1828800"/>
          </a:xfrm>
          <a:custGeom>
            <a:avLst/>
            <a:gdLst>
              <a:gd name="connsiteX0" fmla="*/ 0 w 6846849"/>
              <a:gd name="connsiteY0" fmla="*/ 1828800 h 1828800"/>
              <a:gd name="connsiteX1" fmla="*/ 3289610 w 6846849"/>
              <a:gd name="connsiteY1" fmla="*/ 1628078 h 1828800"/>
              <a:gd name="connsiteX2" fmla="*/ 6846849 w 6846849"/>
              <a:gd name="connsiteY2" fmla="*/ 635619 h 1828800"/>
              <a:gd name="connsiteX3" fmla="*/ 6824547 w 6846849"/>
              <a:gd name="connsiteY3" fmla="*/ 0 h 1828800"/>
              <a:gd name="connsiteX4" fmla="*/ 44605 w 6846849"/>
              <a:gd name="connsiteY4" fmla="*/ 836341 h 1828800"/>
              <a:gd name="connsiteX5" fmla="*/ 0 w 6846849"/>
              <a:gd name="connsiteY5" fmla="*/ 182880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46849" h="1828800">
                <a:moveTo>
                  <a:pt x="0" y="1828800"/>
                </a:moveTo>
                <a:lnTo>
                  <a:pt x="3289610" y="1628078"/>
                </a:lnTo>
                <a:lnTo>
                  <a:pt x="6846849" y="635619"/>
                </a:lnTo>
                <a:lnTo>
                  <a:pt x="6824547" y="0"/>
                </a:lnTo>
                <a:lnTo>
                  <a:pt x="44605" y="836341"/>
                </a:lnTo>
                <a:lnTo>
                  <a:pt x="0" y="1828800"/>
                </a:lnTo>
                <a:close/>
              </a:path>
            </a:pathLst>
          </a:custGeom>
          <a:solidFill>
            <a:srgbClr val="FF9F9F">
              <a:alpha val="6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E8BE4EFA-14B9-F011-7FB1-C38AD229BD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403" y="4556903"/>
            <a:ext cx="5029311" cy="2171057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10B0577E-11C8-7106-4C55-27269EBD3442}"/>
              </a:ext>
            </a:extLst>
          </p:cNvPr>
          <p:cNvSpPr txBox="1"/>
          <p:nvPr/>
        </p:nvSpPr>
        <p:spPr>
          <a:xfrm>
            <a:off x="5601109" y="5985475"/>
            <a:ext cx="3701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 Taux d’activité en cours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04B3F8D-F1C2-C064-716C-7012AF15A2F4}"/>
              </a:ext>
            </a:extLst>
          </p:cNvPr>
          <p:cNvSpPr/>
          <p:nvPr/>
        </p:nvSpPr>
        <p:spPr>
          <a:xfrm>
            <a:off x="4185852" y="5989803"/>
            <a:ext cx="1252634" cy="368452"/>
          </a:xfrm>
          <a:prstGeom prst="rect">
            <a:avLst/>
          </a:prstGeom>
          <a:solidFill>
            <a:srgbClr val="C00000">
              <a:alpha val="10000"/>
            </a:srgbClr>
          </a:solidFill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C3D57BCD-60FD-E6EE-061A-D4BD70FD11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225" t="68300" r="63814" b="10114"/>
          <a:stretch>
            <a:fillRect/>
          </a:stretch>
        </p:blipFill>
        <p:spPr>
          <a:xfrm>
            <a:off x="5234714" y="4078764"/>
            <a:ext cx="4173654" cy="1056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367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/>
      <p:bldP spid="15" grpId="0" animBg="1"/>
      <p:bldP spid="17" grpId="0"/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624878-83BB-9C87-BAD5-741B33D22A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D4BCD1F-FD79-F82D-5827-EEA56DEB1E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145" y="1359228"/>
            <a:ext cx="7181710" cy="413954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A98463-F9F4-ACCE-4595-A8DCFC5C0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7A2B8-3476-4EF8-8CF0-940EB108C252}" type="slidenum">
              <a:rPr lang="de-CH" smtClean="0"/>
              <a:pPr/>
              <a:t>22</a:t>
            </a:fld>
            <a:endParaRPr lang="de-CH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B9D99FBB-5F66-8D38-DF60-0504766EF792}"/>
              </a:ext>
            </a:extLst>
          </p:cNvPr>
          <p:cNvSpPr txBox="1">
            <a:spLocks/>
          </p:cNvSpPr>
          <p:nvPr/>
        </p:nvSpPr>
        <p:spPr>
          <a:xfrm>
            <a:off x="-528736" y="250273"/>
            <a:ext cx="9144000" cy="802376"/>
          </a:xfrm>
          <a:prstGeom prst="rect">
            <a:avLst/>
          </a:prstGeom>
          <a:noFill/>
          <a:effectLst/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b="1" kern="120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077913"/>
            <a:r>
              <a:rPr lang="fr-FR" sz="2400" cap="small" dirty="0">
                <a:solidFill>
                  <a:schemeClr val="accent3"/>
                </a:solidFill>
              </a:rPr>
              <a:t>Évolution du taux d’activité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184A88D-1D5B-E319-AACF-C991C9BF7D93}"/>
              </a:ext>
            </a:extLst>
          </p:cNvPr>
          <p:cNvSpPr txBox="1">
            <a:spLocks/>
          </p:cNvSpPr>
          <p:nvPr/>
        </p:nvSpPr>
        <p:spPr>
          <a:xfrm>
            <a:off x="3791744" y="828711"/>
            <a:ext cx="4344144" cy="802376"/>
          </a:xfrm>
          <a:prstGeom prst="rect">
            <a:avLst/>
          </a:prstGeom>
          <a:noFill/>
          <a:effectLst/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b="1" kern="120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077913"/>
            <a:r>
              <a:rPr lang="fr-FR" sz="2400" cap="small" dirty="0">
                <a:solidFill>
                  <a:schemeClr val="accent3"/>
                </a:solidFill>
              </a:rPr>
              <a:t>LACUNES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A3189AA-B0A7-39A6-847A-22F8F32A299E}"/>
              </a:ext>
            </a:extLst>
          </p:cNvPr>
          <p:cNvSpPr txBox="1">
            <a:spLocks/>
          </p:cNvSpPr>
          <p:nvPr/>
        </p:nvSpPr>
        <p:spPr>
          <a:xfrm>
            <a:off x="2939692" y="4164102"/>
            <a:ext cx="5388417" cy="802376"/>
          </a:xfrm>
          <a:prstGeom prst="rect">
            <a:avLst/>
          </a:prstGeom>
          <a:noFill/>
          <a:effectLst/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b="1" kern="120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077913"/>
            <a:r>
              <a:rPr lang="fr-FR" sz="2400" cap="small" dirty="0">
                <a:solidFill>
                  <a:srgbClr val="C00000"/>
                </a:solidFill>
              </a:rPr>
              <a:t>Taux d’activité = 0%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833C13A-20CB-8FAB-A059-0B9388E5D0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289" y="1359228"/>
            <a:ext cx="7163421" cy="413954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35A2211-0EDC-BB53-C93D-5A7761D543B0}"/>
              </a:ext>
            </a:extLst>
          </p:cNvPr>
          <p:cNvSpPr txBox="1">
            <a:spLocks/>
          </p:cNvSpPr>
          <p:nvPr/>
        </p:nvSpPr>
        <p:spPr>
          <a:xfrm>
            <a:off x="2777910" y="1213465"/>
            <a:ext cx="5388417" cy="802376"/>
          </a:xfrm>
          <a:prstGeom prst="rect">
            <a:avLst/>
          </a:prstGeom>
          <a:noFill/>
          <a:effectLst/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b="1" kern="120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077913"/>
            <a:r>
              <a:rPr lang="fr-FR" sz="2400" cap="small" dirty="0">
                <a:solidFill>
                  <a:schemeClr val="accent3"/>
                </a:solidFill>
              </a:rPr>
              <a:t>Congé sans traitement</a:t>
            </a: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63D19D0E-A4E7-B2E9-A053-B1840C105D96}"/>
              </a:ext>
            </a:extLst>
          </p:cNvPr>
          <p:cNvCxnSpPr/>
          <p:nvPr/>
        </p:nvCxnSpPr>
        <p:spPr>
          <a:xfrm flipV="1">
            <a:off x="5961128" y="2339745"/>
            <a:ext cx="937120" cy="638689"/>
          </a:xfrm>
          <a:prstGeom prst="straightConnector1">
            <a:avLst/>
          </a:prstGeom>
          <a:ln w="28575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9273107B-4DE7-AD40-56AE-2909004F3201}"/>
              </a:ext>
            </a:extLst>
          </p:cNvPr>
          <p:cNvSpPr txBox="1">
            <a:spLocks/>
          </p:cNvSpPr>
          <p:nvPr/>
        </p:nvSpPr>
        <p:spPr>
          <a:xfrm>
            <a:off x="5441679" y="1775469"/>
            <a:ext cx="5388417" cy="802376"/>
          </a:xfrm>
          <a:prstGeom prst="rect">
            <a:avLst/>
          </a:prstGeom>
          <a:noFill/>
          <a:effectLst/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b="1" kern="120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077913"/>
            <a:r>
              <a:rPr lang="fr-FR" sz="2400" cap="small" dirty="0">
                <a:solidFill>
                  <a:srgbClr val="C00000"/>
                </a:solidFill>
              </a:rPr>
              <a:t>Lacunes</a:t>
            </a:r>
          </a:p>
        </p:txBody>
      </p:sp>
      <p:sp>
        <p:nvSpPr>
          <p:cNvPr id="2" name="Flèche : double flèche verticale 1">
            <a:extLst>
              <a:ext uri="{FF2B5EF4-FFF2-40B4-BE49-F238E27FC236}">
                <a16:creationId xmlns:a16="http://schemas.microsoft.com/office/drawing/2014/main" id="{65B87AA6-DA2D-0D5E-8F32-934532E94475}"/>
              </a:ext>
            </a:extLst>
          </p:cNvPr>
          <p:cNvSpPr/>
          <p:nvPr/>
        </p:nvSpPr>
        <p:spPr>
          <a:xfrm>
            <a:off x="5711807" y="2784828"/>
            <a:ext cx="240177" cy="402742"/>
          </a:xfrm>
          <a:prstGeom prst="upDownArrow">
            <a:avLst/>
          </a:prstGeom>
          <a:solidFill>
            <a:srgbClr val="FF9F9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761578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1C8EF7-4FF5-05FB-85AF-069163B014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431E15-38DB-6EA2-A24E-D96A08CDF4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9029" y="-315416"/>
            <a:ext cx="11225133" cy="1769227"/>
          </a:xfrm>
        </p:spPr>
        <p:txBody>
          <a:bodyPr/>
          <a:lstStyle/>
          <a:p>
            <a:r>
              <a:rPr lang="fr-CH" dirty="0"/>
              <a:t>Combler ses lacunes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331F174-2601-CB1A-6A30-123FB53AC2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19536" y="1844824"/>
            <a:ext cx="6582561" cy="2554545"/>
          </a:xfrm>
        </p:spPr>
        <p:txBody>
          <a:bodyPr>
            <a:spAutoFit/>
          </a:bodyPr>
          <a:lstStyle/>
          <a:p>
            <a:pPr marL="900900" lvl="4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2"/>
                </a:solidFill>
              </a:rPr>
              <a:t>Origines des lacunes</a:t>
            </a:r>
          </a:p>
          <a:p>
            <a:pPr marL="900900" lvl="4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2"/>
                </a:solidFill>
              </a:rPr>
              <a:t>Rachats volontaires</a:t>
            </a:r>
          </a:p>
          <a:p>
            <a:pPr marL="900900" lvl="4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2"/>
                </a:solidFill>
              </a:rPr>
              <a:t>Remboursement des retraits</a:t>
            </a:r>
          </a:p>
          <a:p>
            <a:pPr marL="900900" lvl="4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2"/>
                </a:solidFill>
              </a:rPr>
              <a:t>Intérêts d’un rachat/remboursement</a:t>
            </a:r>
          </a:p>
          <a:p>
            <a:pPr marL="900900" lvl="4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2"/>
                </a:solidFill>
              </a:rPr>
              <a:t>Modalités de paiement</a:t>
            </a:r>
          </a:p>
        </p:txBody>
      </p:sp>
      <p:pic>
        <p:nvPicPr>
          <p:cNvPr id="4" name="Picture 4" descr="Analyse du contexte : la méthode Itérative ... | ITERATIVE">
            <a:extLst>
              <a:ext uri="{FF2B5EF4-FFF2-40B4-BE49-F238E27FC236}">
                <a16:creationId xmlns:a16="http://schemas.microsoft.com/office/drawing/2014/main" id="{72B8B408-663E-115E-8A51-2B453E4C7C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5" r="6080"/>
          <a:stretch/>
        </p:blipFill>
        <p:spPr bwMode="auto">
          <a:xfrm>
            <a:off x="1199456" y="1299093"/>
            <a:ext cx="1118133" cy="1235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85232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E96D3D8C-75C3-D89D-7937-D5EA3F6798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88" y="1261980"/>
            <a:ext cx="2828566" cy="2620305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DC1B8786-E0E7-4AFA-1E7C-E8977D16F208}"/>
              </a:ext>
            </a:extLst>
          </p:cNvPr>
          <p:cNvSpPr txBox="1">
            <a:spLocks/>
          </p:cNvSpPr>
          <p:nvPr/>
        </p:nvSpPr>
        <p:spPr>
          <a:xfrm>
            <a:off x="-528736" y="250360"/>
            <a:ext cx="9144000" cy="802376"/>
          </a:xfrm>
          <a:prstGeom prst="rect">
            <a:avLst/>
          </a:prstGeom>
          <a:noFill/>
          <a:effectLst/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b="1" kern="120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077913"/>
            <a:r>
              <a:rPr lang="fr-FR" sz="2400" cap="small" dirty="0">
                <a:solidFill>
                  <a:schemeClr val="accent3"/>
                </a:solidFill>
              </a:rPr>
              <a:t>Origines des lacunes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FA4DD39B-ABB5-FADF-E17D-6C5EBCC23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CPEG – Optimiser sa prévoyance</a:t>
            </a:r>
            <a:endParaRPr lang="de-CH"/>
          </a:p>
        </p:txBody>
      </p:sp>
      <p:sp>
        <p:nvSpPr>
          <p:cNvPr id="16" name="Espace réservé du numéro de diapositive 15">
            <a:extLst>
              <a:ext uri="{FF2B5EF4-FFF2-40B4-BE49-F238E27FC236}">
                <a16:creationId xmlns:a16="http://schemas.microsoft.com/office/drawing/2014/main" id="{65BE5B72-2D05-7A26-DF20-19C9877D8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7A2B8-3476-4EF8-8CF0-940EB108C252}" type="slidenum">
              <a:rPr lang="de-CH" smtClean="0"/>
              <a:pPr/>
              <a:t>24</a:t>
            </a:fld>
            <a:endParaRPr lang="de-CH"/>
          </a:p>
        </p:txBody>
      </p: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2B8E37BC-C71F-04A6-846E-A18409D1AA82}"/>
              </a:ext>
            </a:extLst>
          </p:cNvPr>
          <p:cNvGrpSpPr/>
          <p:nvPr/>
        </p:nvGrpSpPr>
        <p:grpSpPr>
          <a:xfrm>
            <a:off x="700234" y="4033269"/>
            <a:ext cx="3343030" cy="1834076"/>
            <a:chOff x="7517203" y="1456767"/>
            <a:chExt cx="3592094" cy="2075772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C82D7ED8-B405-D000-5C74-4371162DBA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17203" y="1456767"/>
              <a:ext cx="3592094" cy="2075772"/>
            </a:xfrm>
            <a:prstGeom prst="rect">
              <a:avLst/>
            </a:prstGeom>
          </p:spPr>
        </p:pic>
        <p:sp>
          <p:nvSpPr>
            <p:cNvPr id="21" name="Flèche : double flèche verticale 20">
              <a:extLst>
                <a:ext uri="{FF2B5EF4-FFF2-40B4-BE49-F238E27FC236}">
                  <a16:creationId xmlns:a16="http://schemas.microsoft.com/office/drawing/2014/main" id="{92DE3C26-4F66-FD27-CFF0-3E74F8E45CDA}"/>
                </a:ext>
              </a:extLst>
            </p:cNvPr>
            <p:cNvSpPr/>
            <p:nvPr/>
          </p:nvSpPr>
          <p:spPr>
            <a:xfrm>
              <a:off x="9323118" y="2150335"/>
              <a:ext cx="221423" cy="444254"/>
            </a:xfrm>
            <a:prstGeom prst="upDownArrow">
              <a:avLst/>
            </a:prstGeom>
            <a:solidFill>
              <a:srgbClr val="FF9F9F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B63882E2-0480-F299-9A7E-2B266799E0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79703" y="1649943"/>
              <a:ext cx="1080581" cy="577695"/>
            </a:xfrm>
            <a:prstGeom prst="rect">
              <a:avLst/>
            </a:prstGeom>
          </p:spPr>
        </p:pic>
      </p:grpSp>
      <p:sp>
        <p:nvSpPr>
          <p:cNvPr id="29" name="ZoneTexte 28">
            <a:extLst>
              <a:ext uri="{FF2B5EF4-FFF2-40B4-BE49-F238E27FC236}">
                <a16:creationId xmlns:a16="http://schemas.microsoft.com/office/drawing/2014/main" id="{A3865737-4EC8-C8E3-26BD-5AF2852DB74F}"/>
              </a:ext>
            </a:extLst>
          </p:cNvPr>
          <p:cNvSpPr txBox="1"/>
          <p:nvPr/>
        </p:nvSpPr>
        <p:spPr>
          <a:xfrm>
            <a:off x="3977519" y="1558598"/>
            <a:ext cx="579088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accent2"/>
                </a:solidFill>
              </a:rPr>
              <a:t>Apport à l’entrée insuffisant</a:t>
            </a:r>
          </a:p>
          <a:p>
            <a:endParaRPr lang="fr-FR" sz="2000" b="1" i="1" dirty="0">
              <a:solidFill>
                <a:schemeClr val="accent2"/>
              </a:solidFill>
            </a:endParaRPr>
          </a:p>
          <a:p>
            <a:r>
              <a:rPr lang="fr-FR" sz="2000" b="1" i="1" dirty="0">
                <a:solidFill>
                  <a:schemeClr val="accent2"/>
                </a:solidFill>
              </a:rPr>
              <a:t>Rappel de cotisations non financé</a:t>
            </a:r>
          </a:p>
          <a:p>
            <a:endParaRPr lang="fr-FR" sz="2000" b="1" i="1" dirty="0">
              <a:solidFill>
                <a:schemeClr val="accent2"/>
              </a:solidFill>
            </a:endParaRPr>
          </a:p>
          <a:p>
            <a:r>
              <a:rPr lang="fr-FR" sz="2000" b="1" i="1" dirty="0">
                <a:solidFill>
                  <a:schemeClr val="accent2"/>
                </a:solidFill>
              </a:rPr>
              <a:t>Retraits (Divorce, accession à la propriété)</a:t>
            </a:r>
            <a:endParaRPr lang="fr-FR" sz="2000" i="1" dirty="0">
              <a:solidFill>
                <a:schemeClr val="accent2"/>
              </a:solidFill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2CC35F9-5437-508F-1411-2752909FF38C}"/>
              </a:ext>
            </a:extLst>
          </p:cNvPr>
          <p:cNvSpPr txBox="1"/>
          <p:nvPr/>
        </p:nvSpPr>
        <p:spPr>
          <a:xfrm>
            <a:off x="4413430" y="4488642"/>
            <a:ext cx="46377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accent2"/>
                </a:solidFill>
              </a:rPr>
              <a:t>Travail à temps partiel</a:t>
            </a:r>
          </a:p>
          <a:p>
            <a:endParaRPr lang="fr-FR" sz="2000" b="1" i="1" dirty="0">
              <a:solidFill>
                <a:schemeClr val="accent2"/>
              </a:solidFill>
            </a:endParaRPr>
          </a:p>
          <a:p>
            <a:r>
              <a:rPr lang="fr-FR" sz="2000" b="1" i="1" dirty="0">
                <a:solidFill>
                  <a:schemeClr val="accent2"/>
                </a:solidFill>
              </a:rPr>
              <a:t>Congé sans traitement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76F153B6-379D-AFC5-CA22-688D380EFB2A}"/>
              </a:ext>
            </a:extLst>
          </p:cNvPr>
          <p:cNvSpPr txBox="1"/>
          <p:nvPr/>
        </p:nvSpPr>
        <p:spPr>
          <a:xfrm>
            <a:off x="8858355" y="1844824"/>
            <a:ext cx="46377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C00000"/>
                </a:solidFill>
              </a:rPr>
              <a:t>Se rachète par mois entier</a:t>
            </a:r>
            <a:endParaRPr lang="fr-FR" sz="2000" b="1" i="1" dirty="0">
              <a:solidFill>
                <a:srgbClr val="C00000"/>
              </a:solidFill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E6F5E236-DA25-A0F4-5659-ADBCEB56D4F3}"/>
              </a:ext>
            </a:extLst>
          </p:cNvPr>
          <p:cNvSpPr txBox="1"/>
          <p:nvPr/>
        </p:nvSpPr>
        <p:spPr>
          <a:xfrm>
            <a:off x="8858355" y="4499676"/>
            <a:ext cx="46377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C00000"/>
                </a:solidFill>
              </a:rPr>
              <a:t>Se rachète au franc près</a:t>
            </a:r>
            <a:endParaRPr lang="fr-FR" sz="2000" b="1" i="1" dirty="0">
              <a:solidFill>
                <a:srgbClr val="C00000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9F8341A-9FFA-D9BC-8223-C914630E25C3}"/>
              </a:ext>
            </a:extLst>
          </p:cNvPr>
          <p:cNvSpPr txBox="1"/>
          <p:nvPr/>
        </p:nvSpPr>
        <p:spPr>
          <a:xfrm>
            <a:off x="8858355" y="2317264"/>
            <a:ext cx="46377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C00000"/>
                </a:solidFill>
              </a:rPr>
              <a:t>↗ Pourcentage</a:t>
            </a:r>
            <a:endParaRPr lang="fr-FR" sz="2000" b="1" i="1" dirty="0">
              <a:solidFill>
                <a:srgbClr val="C00000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38BE3BA-2E0C-4943-3EDD-3AF16679C208}"/>
              </a:ext>
            </a:extLst>
          </p:cNvPr>
          <p:cNvSpPr txBox="1"/>
          <p:nvPr/>
        </p:nvSpPr>
        <p:spPr>
          <a:xfrm>
            <a:off x="8858354" y="4961341"/>
            <a:ext cx="46377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C00000"/>
                </a:solidFill>
              </a:rPr>
              <a:t>↗ Salaire assuré</a:t>
            </a:r>
            <a:endParaRPr lang="fr-FR" sz="20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470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essin Animé, Docteur, Caractère Masculin, Illustration | Vecteur Premium">
            <a:extLst>
              <a:ext uri="{FF2B5EF4-FFF2-40B4-BE49-F238E27FC236}">
                <a16:creationId xmlns:a16="http://schemas.microsoft.com/office/drawing/2014/main" id="{11C7F656-D4D6-90CF-CEBE-0BB79C059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519" y="966727"/>
            <a:ext cx="1071514" cy="1071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01EBCE5-EDEF-4939-A3DF-DC69D774E73A}"/>
              </a:ext>
            </a:extLst>
          </p:cNvPr>
          <p:cNvSpPr txBox="1"/>
          <p:nvPr/>
        </p:nvSpPr>
        <p:spPr>
          <a:xfrm>
            <a:off x="5419172" y="2992022"/>
            <a:ext cx="1353656" cy="873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ts val="3000"/>
              </a:lnSpc>
              <a:spcBef>
                <a:spcPts val="1800"/>
              </a:spcBef>
              <a:defRPr sz="3200" b="1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/>
                </a:solidFill>
              </a:defRPr>
            </a:lvl1pPr>
          </a:lstStyle>
          <a:p>
            <a:r>
              <a:rPr lang="fr-CH" dirty="0"/>
              <a:t>Bon à savoir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CA14CAB5-EDCF-4F36-873F-000C5D6585D0}"/>
              </a:ext>
            </a:extLst>
          </p:cNvPr>
          <p:cNvGrpSpPr/>
          <p:nvPr/>
        </p:nvGrpSpPr>
        <p:grpSpPr>
          <a:xfrm>
            <a:off x="2234433" y="1422629"/>
            <a:ext cx="2376264" cy="1152128"/>
            <a:chOff x="1158632" y="1844824"/>
            <a:chExt cx="2376264" cy="1152128"/>
          </a:xfrm>
        </p:grpSpPr>
        <p:sp>
          <p:nvSpPr>
            <p:cNvPr id="3" name="Phylactère : pensées 2">
              <a:extLst>
                <a:ext uri="{FF2B5EF4-FFF2-40B4-BE49-F238E27FC236}">
                  <a16:creationId xmlns:a16="http://schemas.microsoft.com/office/drawing/2014/main" id="{520AB74E-0A23-4CF3-9020-6AAEF5B2F862}"/>
                </a:ext>
              </a:extLst>
            </p:cNvPr>
            <p:cNvSpPr/>
            <p:nvPr/>
          </p:nvSpPr>
          <p:spPr>
            <a:xfrm>
              <a:off x="1158632" y="1844824"/>
              <a:ext cx="2376264" cy="1152128"/>
            </a:xfrm>
            <a:prstGeom prst="cloudCallout">
              <a:avLst>
                <a:gd name="adj1" fmla="val 74727"/>
                <a:gd name="adj2" fmla="val 93365"/>
              </a:avLst>
            </a:prstGeom>
            <a:solidFill>
              <a:srgbClr val="00B0F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FA54F37A-1658-4CD4-B70D-AE0ADE465318}"/>
                </a:ext>
              </a:extLst>
            </p:cNvPr>
            <p:cNvSpPr txBox="1"/>
            <p:nvPr/>
          </p:nvSpPr>
          <p:spPr>
            <a:xfrm>
              <a:off x="1590679" y="2035007"/>
              <a:ext cx="169782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1800"/>
                </a:spcBef>
              </a:pPr>
              <a:r>
                <a:rPr lang="fr-CH" sz="2000" b="1" dirty="0">
                  <a:solidFill>
                    <a:schemeClr val="bg1"/>
                  </a:solidFill>
                </a:rPr>
                <a:t>Déductible fiscalement</a:t>
              </a:r>
              <a:endParaRPr lang="fr-CH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37186CC3-5CA7-4215-B51F-F64B9F56BBCD}"/>
              </a:ext>
            </a:extLst>
          </p:cNvPr>
          <p:cNvGrpSpPr/>
          <p:nvPr/>
        </p:nvGrpSpPr>
        <p:grpSpPr>
          <a:xfrm>
            <a:off x="7581304" y="1412776"/>
            <a:ext cx="2376264" cy="1152128"/>
            <a:chOff x="4615016" y="1857544"/>
            <a:chExt cx="2376264" cy="1152128"/>
          </a:xfrm>
        </p:grpSpPr>
        <p:sp>
          <p:nvSpPr>
            <p:cNvPr id="11" name="Phylactère : pensées 10">
              <a:extLst>
                <a:ext uri="{FF2B5EF4-FFF2-40B4-BE49-F238E27FC236}">
                  <a16:creationId xmlns:a16="http://schemas.microsoft.com/office/drawing/2014/main" id="{7FEFF075-5113-4454-A489-B828D064DA78}"/>
                </a:ext>
              </a:extLst>
            </p:cNvPr>
            <p:cNvSpPr/>
            <p:nvPr/>
          </p:nvSpPr>
          <p:spPr>
            <a:xfrm>
              <a:off x="4615016" y="1857544"/>
              <a:ext cx="2376264" cy="1152128"/>
            </a:xfrm>
            <a:prstGeom prst="cloudCallout">
              <a:avLst>
                <a:gd name="adj1" fmla="val -80691"/>
                <a:gd name="adj2" fmla="val 86310"/>
              </a:avLst>
            </a:prstGeom>
            <a:solidFill>
              <a:srgbClr val="00B0F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AC944D02-9BBF-4573-99D4-BBD42DD3BD2D}"/>
                </a:ext>
              </a:extLst>
            </p:cNvPr>
            <p:cNvSpPr txBox="1"/>
            <p:nvPr/>
          </p:nvSpPr>
          <p:spPr>
            <a:xfrm>
              <a:off x="5047064" y="2188895"/>
              <a:ext cx="15121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1800"/>
                </a:spcBef>
              </a:pPr>
              <a:r>
                <a:rPr lang="fr-CH" sz="2000" b="1" dirty="0">
                  <a:solidFill>
                    <a:schemeClr val="bg1"/>
                  </a:solidFill>
                </a:rPr>
                <a:t>Limitations</a:t>
              </a:r>
              <a:endParaRPr lang="fr-CH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2A9A852B-ED24-4EB1-AF49-9A23C52F0AF5}"/>
              </a:ext>
            </a:extLst>
          </p:cNvPr>
          <p:cNvGrpSpPr/>
          <p:nvPr/>
        </p:nvGrpSpPr>
        <p:grpSpPr>
          <a:xfrm>
            <a:off x="2234433" y="4093060"/>
            <a:ext cx="2376264" cy="1152128"/>
            <a:chOff x="1173128" y="3707180"/>
            <a:chExt cx="2376264" cy="1152128"/>
          </a:xfrm>
        </p:grpSpPr>
        <p:sp>
          <p:nvSpPr>
            <p:cNvPr id="13" name="Phylactère : pensées 12">
              <a:extLst>
                <a:ext uri="{FF2B5EF4-FFF2-40B4-BE49-F238E27FC236}">
                  <a16:creationId xmlns:a16="http://schemas.microsoft.com/office/drawing/2014/main" id="{2AC078E6-4586-437F-B580-DDF8121ED583}"/>
                </a:ext>
              </a:extLst>
            </p:cNvPr>
            <p:cNvSpPr/>
            <p:nvPr/>
          </p:nvSpPr>
          <p:spPr>
            <a:xfrm>
              <a:off x="1173128" y="3707180"/>
              <a:ext cx="2376264" cy="1152128"/>
            </a:xfrm>
            <a:prstGeom prst="cloudCallout">
              <a:avLst>
                <a:gd name="adj1" fmla="val 76224"/>
                <a:gd name="adj2" fmla="val -74186"/>
              </a:avLst>
            </a:prstGeom>
            <a:solidFill>
              <a:srgbClr val="00B0F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12FDAAEA-0396-4A7A-982F-AA2003073026}"/>
                </a:ext>
              </a:extLst>
            </p:cNvPr>
            <p:cNvSpPr txBox="1"/>
            <p:nvPr/>
          </p:nvSpPr>
          <p:spPr>
            <a:xfrm>
              <a:off x="1231704" y="3863416"/>
              <a:ext cx="225911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1800"/>
                </a:spcBef>
              </a:pPr>
              <a:r>
                <a:rPr lang="fr-CH" sz="2000" b="1" dirty="0">
                  <a:solidFill>
                    <a:schemeClr val="bg1"/>
                  </a:solidFill>
                </a:rPr>
                <a:t>Financement</a:t>
              </a:r>
            </a:p>
            <a:p>
              <a:pPr algn="ctr"/>
              <a:r>
                <a:rPr lang="fr-CH" sz="2000" b="1" dirty="0">
                  <a:solidFill>
                    <a:schemeClr val="bg1"/>
                  </a:solidFill>
                </a:rPr>
                <a:t>au comptant</a:t>
              </a:r>
              <a:endParaRPr lang="fr-CH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FC48954B-785C-4DE2-9562-775A93DECDEF}"/>
              </a:ext>
            </a:extLst>
          </p:cNvPr>
          <p:cNvGrpSpPr/>
          <p:nvPr/>
        </p:nvGrpSpPr>
        <p:grpSpPr>
          <a:xfrm>
            <a:off x="7392144" y="4149080"/>
            <a:ext cx="2377549" cy="1152128"/>
            <a:chOff x="4644008" y="3645024"/>
            <a:chExt cx="2377549" cy="1152128"/>
          </a:xfrm>
        </p:grpSpPr>
        <p:sp>
          <p:nvSpPr>
            <p:cNvPr id="16" name="Phylactère : pensées 15">
              <a:extLst>
                <a:ext uri="{FF2B5EF4-FFF2-40B4-BE49-F238E27FC236}">
                  <a16:creationId xmlns:a16="http://schemas.microsoft.com/office/drawing/2014/main" id="{5081DB83-7DD4-401F-A066-122D8B166B00}"/>
                </a:ext>
              </a:extLst>
            </p:cNvPr>
            <p:cNvSpPr/>
            <p:nvPr/>
          </p:nvSpPr>
          <p:spPr>
            <a:xfrm>
              <a:off x="4644008" y="3645024"/>
              <a:ext cx="2376264" cy="1152128"/>
            </a:xfrm>
            <a:prstGeom prst="cloudCallout">
              <a:avLst>
                <a:gd name="adj1" fmla="val -74706"/>
                <a:gd name="adj2" fmla="val -77273"/>
              </a:avLst>
            </a:prstGeom>
            <a:solidFill>
              <a:srgbClr val="00B0F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298D0D11-3A91-4789-8037-E266F7765C9A}"/>
                </a:ext>
              </a:extLst>
            </p:cNvPr>
            <p:cNvSpPr txBox="1"/>
            <p:nvPr/>
          </p:nvSpPr>
          <p:spPr>
            <a:xfrm>
              <a:off x="4861317" y="3867145"/>
              <a:ext cx="216024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fr-CH" sz="2000" b="1" dirty="0">
                  <a:solidFill>
                    <a:schemeClr val="bg1"/>
                  </a:solidFill>
                </a:rPr>
                <a:t>TMA puis Années</a:t>
              </a:r>
            </a:p>
            <a:p>
              <a:pPr algn="ctr">
                <a:spcBef>
                  <a:spcPts val="600"/>
                </a:spcBef>
              </a:pPr>
              <a:r>
                <a:rPr lang="fr-CH" sz="2000" b="1" dirty="0">
                  <a:solidFill>
                    <a:schemeClr val="bg1"/>
                  </a:solidFill>
                </a:rPr>
                <a:t>→ 65 ans</a:t>
              </a:r>
              <a:endParaRPr lang="fr-CH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EFCA0009-06C7-DF8F-A680-6F49BDDED86B}"/>
              </a:ext>
            </a:extLst>
          </p:cNvPr>
          <p:cNvGrpSpPr/>
          <p:nvPr/>
        </p:nvGrpSpPr>
        <p:grpSpPr>
          <a:xfrm>
            <a:off x="4552121" y="5014143"/>
            <a:ext cx="2840023" cy="1295178"/>
            <a:chOff x="4330449" y="3628775"/>
            <a:chExt cx="2840023" cy="1295178"/>
          </a:xfrm>
        </p:grpSpPr>
        <p:sp>
          <p:nvSpPr>
            <p:cNvPr id="15" name="Phylactère : pensées 14">
              <a:extLst>
                <a:ext uri="{FF2B5EF4-FFF2-40B4-BE49-F238E27FC236}">
                  <a16:creationId xmlns:a16="http://schemas.microsoft.com/office/drawing/2014/main" id="{D810A6B2-FE74-0F39-8E6C-4BC90C4A3DB7}"/>
                </a:ext>
              </a:extLst>
            </p:cNvPr>
            <p:cNvSpPr/>
            <p:nvPr/>
          </p:nvSpPr>
          <p:spPr>
            <a:xfrm>
              <a:off x="4330449" y="3628775"/>
              <a:ext cx="2840023" cy="1295178"/>
            </a:xfrm>
            <a:prstGeom prst="cloudCallout">
              <a:avLst>
                <a:gd name="adj1" fmla="val -3190"/>
                <a:gd name="adj2" fmla="val -146906"/>
              </a:avLst>
            </a:prstGeom>
            <a:solidFill>
              <a:srgbClr val="00B0F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825B39C6-3AFB-2B61-7CF5-67D974568AD7}"/>
                </a:ext>
              </a:extLst>
            </p:cNvPr>
            <p:cNvSpPr txBox="1"/>
            <p:nvPr/>
          </p:nvSpPr>
          <p:spPr>
            <a:xfrm>
              <a:off x="4794208" y="3768532"/>
              <a:ext cx="20748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1800"/>
                </a:spcBef>
              </a:pPr>
              <a:r>
                <a:rPr lang="fr-CH" sz="2000" b="1" dirty="0">
                  <a:solidFill>
                    <a:schemeClr val="bg1"/>
                  </a:solidFill>
                </a:rPr>
                <a:t>Financement par mensualités</a:t>
              </a:r>
            </a:p>
            <a:p>
              <a:pPr algn="ctr"/>
              <a:r>
                <a:rPr lang="fr-CH" sz="2000" b="1" dirty="0">
                  <a:solidFill>
                    <a:schemeClr val="bg1"/>
                  </a:solidFill>
                </a:rPr>
                <a:t>&lt; 58 ans</a:t>
              </a:r>
            </a:p>
          </p:txBody>
        </p:sp>
      </p:grpSp>
      <p:pic>
        <p:nvPicPr>
          <p:cNvPr id="23" name="Image 22">
            <a:extLst>
              <a:ext uri="{FF2B5EF4-FFF2-40B4-BE49-F238E27FC236}">
                <a16:creationId xmlns:a16="http://schemas.microsoft.com/office/drawing/2014/main" id="{AE743DF3-8098-3379-5121-230634F6EE8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97" b="89238" l="2655" r="89381">
                        <a14:foregroundMark x1="6637" y1="41256" x2="6637" y2="41256"/>
                        <a14:foregroundMark x1="2655" y1="43946" x2="2655" y2="43946"/>
                        <a14:foregroundMark x1="62832" y1="897" x2="62832" y2="897"/>
                        <a14:foregroundMark x1="27876" y1="55157" x2="27876" y2="55157"/>
                        <a14:foregroundMark x1="19912" y1="55605" x2="25664" y2="44395"/>
                        <a14:foregroundMark x1="30088" y1="69955" x2="34513" y2="68161"/>
                        <a14:foregroundMark x1="54425" y1="4036" x2="54425" y2="40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15509" y="2067791"/>
            <a:ext cx="793833" cy="783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4" name="Groupe 23">
            <a:extLst>
              <a:ext uri="{FF2B5EF4-FFF2-40B4-BE49-F238E27FC236}">
                <a16:creationId xmlns:a16="http://schemas.microsoft.com/office/drawing/2014/main" id="{EE4393EC-8AAF-099D-1F8C-294BD60085A0}"/>
              </a:ext>
            </a:extLst>
          </p:cNvPr>
          <p:cNvGrpSpPr/>
          <p:nvPr/>
        </p:nvGrpSpPr>
        <p:grpSpPr>
          <a:xfrm>
            <a:off x="8665673" y="2336118"/>
            <a:ext cx="971179" cy="929061"/>
            <a:chOff x="6603891" y="1859145"/>
            <a:chExt cx="848430" cy="851417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7E89872A-DA0C-8299-C4B5-6229FF10A2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56" b="98596" l="9507" r="89789">
                          <a14:foregroundMark x1="30282" y1="58596" x2="30282" y2="58596"/>
                          <a14:foregroundMark x1="44366" y1="60702" x2="44366" y2="60702"/>
                          <a14:foregroundMark x1="63028" y1="61053" x2="63028" y2="61053"/>
                        </a14:backgroundRemoval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603891" y="1859145"/>
              <a:ext cx="848430" cy="851417"/>
            </a:xfrm>
            <a:prstGeom prst="rect">
              <a:avLst/>
            </a:prstGeom>
          </p:spPr>
        </p:pic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3C7CA461-701F-27EC-8C35-2CCF45A06980}"/>
                </a:ext>
              </a:extLst>
            </p:cNvPr>
            <p:cNvSpPr/>
            <p:nvPr/>
          </p:nvSpPr>
          <p:spPr>
            <a:xfrm>
              <a:off x="6804249" y="2259255"/>
              <a:ext cx="432048" cy="24051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27" name="Rectangle 2062">
              <a:extLst>
                <a:ext uri="{FF2B5EF4-FFF2-40B4-BE49-F238E27FC236}">
                  <a16:creationId xmlns:a16="http://schemas.microsoft.com/office/drawing/2014/main" id="{C86BEA42-D41D-2ECF-29E9-09C27DF8B9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79487" y="2194702"/>
              <a:ext cx="609511" cy="366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ts val="1200"/>
                </a:spcBef>
                <a:defRPr/>
              </a:pPr>
              <a:r>
                <a:rPr lang="fr-FR" sz="2000" b="1" dirty="0">
                  <a:ln w="10160">
                    <a:noFill/>
                    <a:prstDash val="solid"/>
                  </a:ln>
                  <a:solidFill>
                    <a:schemeClr val="accent2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entury Gothic" pitchFamily="34" charset="0"/>
                </a:rPr>
                <a:t>PLP</a:t>
              </a:r>
            </a:p>
          </p:txBody>
        </p:sp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31334615-ECBA-ECB3-5C52-CA8C951BD7B6}"/>
              </a:ext>
            </a:extLst>
          </p:cNvPr>
          <p:cNvGrpSpPr/>
          <p:nvPr/>
        </p:nvGrpSpPr>
        <p:grpSpPr>
          <a:xfrm>
            <a:off x="7827693" y="2310708"/>
            <a:ext cx="971179" cy="929061"/>
            <a:chOff x="6603891" y="1859145"/>
            <a:chExt cx="848430" cy="851417"/>
          </a:xfrm>
        </p:grpSpPr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90AA6B9C-4E80-F15A-1175-75EB330698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56" b="98596" l="9507" r="89789">
                          <a14:foregroundMark x1="30282" y1="58596" x2="30282" y2="58596"/>
                          <a14:foregroundMark x1="44366" y1="60702" x2="44366" y2="60702"/>
                          <a14:foregroundMark x1="63028" y1="61053" x2="63028" y2="61053"/>
                        </a14:backgroundRemoval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603891" y="1859145"/>
              <a:ext cx="848430" cy="851417"/>
            </a:xfrm>
            <a:prstGeom prst="rect">
              <a:avLst/>
            </a:prstGeom>
          </p:spPr>
        </p:pic>
        <p:sp>
          <p:nvSpPr>
            <p:cNvPr id="30" name="Ellipse 29">
              <a:extLst>
                <a:ext uri="{FF2B5EF4-FFF2-40B4-BE49-F238E27FC236}">
                  <a16:creationId xmlns:a16="http://schemas.microsoft.com/office/drawing/2014/main" id="{C55E692D-B5BA-64D7-5F07-D3203ED5A0C3}"/>
                </a:ext>
              </a:extLst>
            </p:cNvPr>
            <p:cNvSpPr/>
            <p:nvPr/>
          </p:nvSpPr>
          <p:spPr>
            <a:xfrm>
              <a:off x="6804249" y="2259255"/>
              <a:ext cx="432048" cy="24051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31" name="Rectangle 2062">
              <a:extLst>
                <a:ext uri="{FF2B5EF4-FFF2-40B4-BE49-F238E27FC236}">
                  <a16:creationId xmlns:a16="http://schemas.microsoft.com/office/drawing/2014/main" id="{40D7B475-E50B-0626-87EF-E521AE7B3C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79487" y="2194702"/>
              <a:ext cx="609511" cy="366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ts val="1200"/>
                </a:spcBef>
                <a:defRPr/>
              </a:pPr>
              <a:r>
                <a:rPr lang="fr-FR" sz="2000" b="1" dirty="0">
                  <a:ln w="10160">
                    <a:noFill/>
                    <a:prstDash val="solid"/>
                  </a:ln>
                  <a:solidFill>
                    <a:schemeClr val="accent2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entury Gothic" pitchFamily="34" charset="0"/>
                </a:rPr>
                <a:t>3 a</a:t>
              </a: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74D12E0D-77F8-E6FB-6D1D-32913AAD8BB5}"/>
              </a:ext>
            </a:extLst>
          </p:cNvPr>
          <p:cNvSpPr txBox="1">
            <a:spLocks/>
          </p:cNvSpPr>
          <p:nvPr/>
        </p:nvSpPr>
        <p:spPr>
          <a:xfrm>
            <a:off x="-528737" y="250360"/>
            <a:ext cx="10044245" cy="802376"/>
          </a:xfrm>
          <a:prstGeom prst="rect">
            <a:avLst/>
          </a:prstGeom>
          <a:noFill/>
          <a:effectLst/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b="1" kern="120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077913"/>
            <a:r>
              <a:rPr lang="fr-FR" sz="2400" cap="small" dirty="0">
                <a:solidFill>
                  <a:schemeClr val="accent3"/>
                </a:solidFill>
              </a:rPr>
              <a:t>Rachats volontaires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373A1EC-1C8A-D3A3-3F31-720F41221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CPEG – Optimiser sa prévoyance</a:t>
            </a:r>
            <a:endParaRPr lang="de-CH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98DDEF6-9738-4D06-10D6-C9D642918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7A2B8-3476-4EF8-8CF0-940EB108C252}" type="slidenum">
              <a:rPr lang="de-CH" smtClean="0"/>
              <a:pPr/>
              <a:t>25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47920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117692D0-68B0-459C-B139-AD1B65E85B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3945" y="1433001"/>
            <a:ext cx="3995935" cy="28714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318F23A-34EE-479E-BAA4-C167C95232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1868" y="3519286"/>
            <a:ext cx="2270886" cy="29969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B578C4C2-2B0F-48B5-A7F2-D8EBED0FFFCC}"/>
              </a:ext>
            </a:extLst>
          </p:cNvPr>
          <p:cNvCxnSpPr/>
          <p:nvPr/>
        </p:nvCxnSpPr>
        <p:spPr>
          <a:xfrm flipV="1">
            <a:off x="3392180" y="4191303"/>
            <a:ext cx="557807" cy="864096"/>
          </a:xfrm>
          <a:prstGeom prst="straightConnector1">
            <a:avLst/>
          </a:prstGeom>
          <a:ln w="38100">
            <a:solidFill>
              <a:schemeClr val="accent4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A6BD0755-90E2-47A1-87AF-665243B946E0}"/>
              </a:ext>
            </a:extLst>
          </p:cNvPr>
          <p:cNvCxnSpPr>
            <a:cxnSpLocks/>
          </p:cNvCxnSpPr>
          <p:nvPr/>
        </p:nvCxnSpPr>
        <p:spPr>
          <a:xfrm flipV="1">
            <a:off x="3459496" y="4577695"/>
            <a:ext cx="1296144" cy="702032"/>
          </a:xfrm>
          <a:prstGeom prst="straightConnector1">
            <a:avLst/>
          </a:prstGeom>
          <a:ln w="38100">
            <a:solidFill>
              <a:schemeClr val="accent4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A307BF00-E1F7-42FA-8B53-AD1660B93AE9}"/>
              </a:ext>
            </a:extLst>
          </p:cNvPr>
          <p:cNvCxnSpPr>
            <a:cxnSpLocks/>
          </p:cNvCxnSpPr>
          <p:nvPr/>
        </p:nvCxnSpPr>
        <p:spPr>
          <a:xfrm flipV="1">
            <a:off x="7032105" y="2492896"/>
            <a:ext cx="992999" cy="914112"/>
          </a:xfrm>
          <a:prstGeom prst="straightConnector1">
            <a:avLst/>
          </a:prstGeom>
          <a:ln w="38100">
            <a:solidFill>
              <a:schemeClr val="accent4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orme libre : forme 25">
            <a:extLst>
              <a:ext uri="{FF2B5EF4-FFF2-40B4-BE49-F238E27FC236}">
                <a16:creationId xmlns:a16="http://schemas.microsoft.com/office/drawing/2014/main" id="{ED98C54E-2591-4446-AF19-116ADA8C71F8}"/>
              </a:ext>
            </a:extLst>
          </p:cNvPr>
          <p:cNvSpPr/>
          <p:nvPr/>
        </p:nvSpPr>
        <p:spPr>
          <a:xfrm rot="5400000">
            <a:off x="4947479" y="1704417"/>
            <a:ext cx="2585074" cy="4896544"/>
          </a:xfrm>
          <a:custGeom>
            <a:avLst/>
            <a:gdLst>
              <a:gd name="connsiteX0" fmla="*/ 0 w 1148042"/>
              <a:gd name="connsiteY0" fmla="*/ 0 h 1233487"/>
              <a:gd name="connsiteX1" fmla="*/ 971550 w 1148042"/>
              <a:gd name="connsiteY1" fmla="*/ 381000 h 1233487"/>
              <a:gd name="connsiteX2" fmla="*/ 1147763 w 1148042"/>
              <a:gd name="connsiteY2" fmla="*/ 1233487 h 1233487"/>
              <a:gd name="connsiteX3" fmla="*/ 1147763 w 1148042"/>
              <a:gd name="connsiteY3" fmla="*/ 1233487 h 1233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48042" h="1233487">
                <a:moveTo>
                  <a:pt x="0" y="0"/>
                </a:moveTo>
                <a:cubicBezTo>
                  <a:pt x="390128" y="87709"/>
                  <a:pt x="780256" y="175419"/>
                  <a:pt x="971550" y="381000"/>
                </a:cubicBezTo>
                <a:cubicBezTo>
                  <a:pt x="1162844" y="586581"/>
                  <a:pt x="1147763" y="1233487"/>
                  <a:pt x="1147763" y="1233487"/>
                </a:cubicBezTo>
                <a:lnTo>
                  <a:pt x="1147763" y="1233487"/>
                </a:lnTo>
              </a:path>
            </a:pathLst>
          </a:custGeom>
          <a:ln w="38100">
            <a:solidFill>
              <a:schemeClr val="accent4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162EF073-52F0-45BF-A11B-B17A2DA413CD}"/>
              </a:ext>
            </a:extLst>
          </p:cNvPr>
          <p:cNvSpPr txBox="1"/>
          <p:nvPr/>
        </p:nvSpPr>
        <p:spPr>
          <a:xfrm>
            <a:off x="8037866" y="4112736"/>
            <a:ext cx="331471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</a:pPr>
            <a:r>
              <a:rPr lang="fr-CH" sz="2000" b="1" dirty="0">
                <a:solidFill>
                  <a:schemeClr val="accent2"/>
                </a:solidFill>
              </a:rPr>
              <a:t>OFFRE</a:t>
            </a:r>
          </a:p>
          <a:p>
            <a:pPr>
              <a:spcBef>
                <a:spcPts val="600"/>
              </a:spcBef>
            </a:pPr>
            <a:r>
              <a:rPr lang="fr-CH" sz="20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fr-CH" sz="2000" b="1" dirty="0">
                <a:solidFill>
                  <a:schemeClr val="accent2"/>
                </a:solidFill>
              </a:rPr>
              <a:t>Coût</a:t>
            </a:r>
          </a:p>
          <a:p>
            <a:pPr>
              <a:spcBef>
                <a:spcPts val="600"/>
              </a:spcBef>
            </a:pPr>
            <a:r>
              <a:rPr lang="fr-CH" sz="20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fr-CH" sz="2000" b="1" dirty="0">
                <a:solidFill>
                  <a:schemeClr val="accent2"/>
                </a:solidFill>
              </a:rPr>
              <a:t>Impacts prestations</a:t>
            </a:r>
            <a:endParaRPr lang="fr-CH" dirty="0">
              <a:solidFill>
                <a:schemeClr val="accent2"/>
              </a:solidFill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71645814-8B1B-422A-8DFD-5F39D81E4202}"/>
              </a:ext>
            </a:extLst>
          </p:cNvPr>
          <p:cNvSpPr txBox="1"/>
          <p:nvPr/>
        </p:nvSpPr>
        <p:spPr>
          <a:xfrm>
            <a:off x="6228892" y="1786707"/>
            <a:ext cx="2079936" cy="873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  <a:spcBef>
                <a:spcPts val="1800"/>
              </a:spcBef>
            </a:pPr>
            <a:r>
              <a:rPr lang="fr-CH" sz="3200" b="1" dirty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/>
                </a:solidFill>
              </a:rPr>
              <a:t>Qui fait quoi ?</a:t>
            </a:r>
            <a:endParaRPr lang="fr-CH" sz="2800" b="1" dirty="0">
              <a:ln w="22225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15EE874-6948-E227-39E0-C9A0CB3687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7207" y="4807993"/>
            <a:ext cx="1046748" cy="114190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C6AFDB0-F126-A1E7-A870-58CA2772E5E5}"/>
              </a:ext>
            </a:extLst>
          </p:cNvPr>
          <p:cNvSpPr txBox="1">
            <a:spLocks/>
          </p:cNvSpPr>
          <p:nvPr/>
        </p:nvSpPr>
        <p:spPr>
          <a:xfrm>
            <a:off x="-528737" y="250360"/>
            <a:ext cx="10044245" cy="802376"/>
          </a:xfrm>
          <a:prstGeom prst="rect">
            <a:avLst/>
          </a:prstGeom>
          <a:noFill/>
          <a:effectLst/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b="1" kern="120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077913"/>
            <a:r>
              <a:rPr lang="fr-FR" sz="2400" cap="small" dirty="0">
                <a:solidFill>
                  <a:schemeClr val="accent3"/>
                </a:solidFill>
              </a:rPr>
              <a:t>Rachats volontaires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6EA9AEA-A138-1A59-45AC-C4796806FD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4105" y="1587287"/>
            <a:ext cx="2363970" cy="1169551"/>
          </a:xfrm>
          <a:prstGeom prst="rect">
            <a:avLst/>
          </a:prstGeo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D319C6B-61BA-A0B7-D03F-8C3AE502C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CPEG – Optimiser sa prévoyance</a:t>
            </a:r>
            <a:endParaRPr lang="de-CH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F21B746D-92EB-4BF0-E48A-35C20BABC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7A2B8-3476-4EF8-8CF0-940EB108C252}" type="slidenum">
              <a:rPr lang="de-CH" smtClean="0"/>
              <a:pPr/>
              <a:t>26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11666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E3CD66-845B-1EC0-BE7F-5EF28E7DA0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7F1ABE7-427B-3983-ECC9-784080E22144}"/>
              </a:ext>
            </a:extLst>
          </p:cNvPr>
          <p:cNvSpPr txBox="1">
            <a:spLocks/>
          </p:cNvSpPr>
          <p:nvPr/>
        </p:nvSpPr>
        <p:spPr>
          <a:xfrm>
            <a:off x="-528737" y="250360"/>
            <a:ext cx="10044245" cy="802376"/>
          </a:xfrm>
          <a:prstGeom prst="rect">
            <a:avLst/>
          </a:prstGeom>
          <a:noFill/>
          <a:effectLst/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b="1" kern="120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077913"/>
            <a:r>
              <a:rPr lang="fr-FR" sz="2400" cap="small" dirty="0">
                <a:solidFill>
                  <a:schemeClr val="accent3"/>
                </a:solidFill>
              </a:rPr>
              <a:t>Rachats volontaires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9A1FF45-B120-D0F4-3156-F68D670D9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CPEG – Optimiser sa prévoyance</a:t>
            </a:r>
            <a:endParaRPr lang="de-CH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B46664D-A2E4-D921-5C0A-EC0ECD184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7A2B8-3476-4EF8-8CF0-940EB108C252}" type="slidenum">
              <a:rPr lang="de-CH" smtClean="0"/>
              <a:pPr/>
              <a:t>27</a:t>
            </a:fld>
            <a:endParaRPr lang="de-CH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5CA5967-9156-CAAE-E616-FEECBAAFDE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4422" y="1353753"/>
            <a:ext cx="7136716" cy="4955568"/>
          </a:xfrm>
          <a:prstGeom prst="rect">
            <a:avLst/>
          </a:prstGeom>
        </p:spPr>
      </p:pic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A0516323-F600-3C8D-BDB8-C8C5FB76C5B6}"/>
              </a:ext>
            </a:extLst>
          </p:cNvPr>
          <p:cNvCxnSpPr>
            <a:cxnSpLocks/>
          </p:cNvCxnSpPr>
          <p:nvPr/>
        </p:nvCxnSpPr>
        <p:spPr>
          <a:xfrm flipV="1">
            <a:off x="5807968" y="1628775"/>
            <a:ext cx="992999" cy="914112"/>
          </a:xfrm>
          <a:prstGeom prst="straightConnector1">
            <a:avLst/>
          </a:prstGeom>
          <a:ln w="38100">
            <a:solidFill>
              <a:schemeClr val="accent4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D4245538-057E-7743-D9EC-5DECF7CC2E32}"/>
              </a:ext>
            </a:extLst>
          </p:cNvPr>
          <p:cNvSpPr/>
          <p:nvPr/>
        </p:nvSpPr>
        <p:spPr>
          <a:xfrm>
            <a:off x="7464152" y="1988840"/>
            <a:ext cx="1008112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BAF7329-2460-5D7D-8667-DCD20FD043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62" y="1633463"/>
            <a:ext cx="3204452" cy="396836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DDA1F22-C66B-0BE7-9C5F-7DD3AC7CEEA0}"/>
              </a:ext>
            </a:extLst>
          </p:cNvPr>
          <p:cNvSpPr/>
          <p:nvPr/>
        </p:nvSpPr>
        <p:spPr>
          <a:xfrm>
            <a:off x="10272464" y="1412751"/>
            <a:ext cx="1224136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620841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210139-282F-B2DF-B4BE-E31282D523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FC8D498-D686-7B7E-80DB-CEA067A6BD9D}"/>
              </a:ext>
            </a:extLst>
          </p:cNvPr>
          <p:cNvSpPr txBox="1">
            <a:spLocks/>
          </p:cNvSpPr>
          <p:nvPr/>
        </p:nvSpPr>
        <p:spPr>
          <a:xfrm>
            <a:off x="-528737" y="250360"/>
            <a:ext cx="10044245" cy="802376"/>
          </a:xfrm>
          <a:prstGeom prst="rect">
            <a:avLst/>
          </a:prstGeom>
          <a:noFill/>
          <a:effectLst/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b="1" kern="120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077913"/>
            <a:r>
              <a:rPr lang="fr-FR" sz="2400" cap="small" dirty="0">
                <a:solidFill>
                  <a:schemeClr val="accent3"/>
                </a:solidFill>
              </a:rPr>
              <a:t>Rachats volontaires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E7281FE-C02F-B1C8-A173-F929A68FF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CPEG – Optimiser sa prévoyance</a:t>
            </a:r>
            <a:endParaRPr lang="de-CH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1E560016-D48F-F13A-21A3-1A7248B2A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7A2B8-3476-4EF8-8CF0-940EB108C252}" type="slidenum">
              <a:rPr lang="de-CH" smtClean="0"/>
              <a:pPr/>
              <a:t>28</a:t>
            </a:fld>
            <a:endParaRPr lang="de-CH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2FA97E1-C24D-5862-C5E5-24E548C253AD}"/>
              </a:ext>
            </a:extLst>
          </p:cNvPr>
          <p:cNvSpPr/>
          <p:nvPr/>
        </p:nvSpPr>
        <p:spPr>
          <a:xfrm>
            <a:off x="7464152" y="1988840"/>
            <a:ext cx="1008112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3BF0C8A-CB1F-5322-9536-0B7688B7E4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496" y="1628775"/>
            <a:ext cx="7677545" cy="4121362"/>
          </a:xfrm>
          <a:prstGeom prst="rect">
            <a:avLst/>
          </a:prstGeom>
        </p:spPr>
      </p:pic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7499CB3C-0A03-40CB-909E-CEC942A6915A}"/>
              </a:ext>
            </a:extLst>
          </p:cNvPr>
          <p:cNvCxnSpPr>
            <a:cxnSpLocks/>
          </p:cNvCxnSpPr>
          <p:nvPr/>
        </p:nvCxnSpPr>
        <p:spPr>
          <a:xfrm>
            <a:off x="6240016" y="1080299"/>
            <a:ext cx="0" cy="1817081"/>
          </a:xfrm>
          <a:prstGeom prst="straightConnector1">
            <a:avLst/>
          </a:prstGeom>
          <a:ln w="38100">
            <a:solidFill>
              <a:schemeClr val="accent4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FE6A67B5-C8B2-992E-18DA-2A185BED9791}"/>
              </a:ext>
            </a:extLst>
          </p:cNvPr>
          <p:cNvSpPr/>
          <p:nvPr/>
        </p:nvSpPr>
        <p:spPr>
          <a:xfrm>
            <a:off x="7896199" y="1628774"/>
            <a:ext cx="1340837" cy="3600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674508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63C07E-6865-7618-B3EF-A6353405E6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C4C455A-5A63-CC07-BB72-3910970B8A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212" y="905616"/>
            <a:ext cx="7315576" cy="568354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2CF4042-199F-333F-94CB-4A45BBD911FF}"/>
              </a:ext>
            </a:extLst>
          </p:cNvPr>
          <p:cNvSpPr txBox="1">
            <a:spLocks/>
          </p:cNvSpPr>
          <p:nvPr/>
        </p:nvSpPr>
        <p:spPr>
          <a:xfrm>
            <a:off x="-528737" y="250360"/>
            <a:ext cx="10044245" cy="802376"/>
          </a:xfrm>
          <a:prstGeom prst="rect">
            <a:avLst/>
          </a:prstGeom>
          <a:noFill/>
          <a:effectLst/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b="1" kern="120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077913"/>
            <a:r>
              <a:rPr lang="fr-FR" sz="2400" cap="small" dirty="0">
                <a:solidFill>
                  <a:schemeClr val="accent3"/>
                </a:solidFill>
              </a:rPr>
              <a:t>Rachats volontaires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98E7484-87E3-962B-7B69-F27E5D534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CPEG – Optimiser sa prévoyance</a:t>
            </a:r>
            <a:endParaRPr lang="de-CH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DE80F8E2-D58E-4BE0-DC89-519097249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7A2B8-3476-4EF8-8CF0-940EB108C252}" type="slidenum">
              <a:rPr lang="de-CH" smtClean="0"/>
              <a:pPr/>
              <a:t>29</a:t>
            </a:fld>
            <a:endParaRPr lang="de-CH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DF85D44-6489-1AA7-42AB-489C0617E46B}"/>
              </a:ext>
            </a:extLst>
          </p:cNvPr>
          <p:cNvSpPr/>
          <p:nvPr/>
        </p:nvSpPr>
        <p:spPr>
          <a:xfrm>
            <a:off x="7464152" y="1988840"/>
            <a:ext cx="1008112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B494BB1D-B1A9-97C9-F595-594DF0CA39EC}"/>
              </a:ext>
            </a:extLst>
          </p:cNvPr>
          <p:cNvCxnSpPr>
            <a:cxnSpLocks/>
          </p:cNvCxnSpPr>
          <p:nvPr/>
        </p:nvCxnSpPr>
        <p:spPr>
          <a:xfrm flipH="1">
            <a:off x="6456040" y="3429000"/>
            <a:ext cx="1224136" cy="0"/>
          </a:xfrm>
          <a:prstGeom prst="straightConnector1">
            <a:avLst/>
          </a:prstGeom>
          <a:ln w="38100">
            <a:solidFill>
              <a:schemeClr val="accent4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F8632EE1-582F-826C-9704-0CD404F80032}"/>
              </a:ext>
            </a:extLst>
          </p:cNvPr>
          <p:cNvSpPr/>
          <p:nvPr/>
        </p:nvSpPr>
        <p:spPr>
          <a:xfrm>
            <a:off x="8400256" y="944723"/>
            <a:ext cx="1296144" cy="2586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116279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389C6C-AB4C-99E3-E78C-02C7B5E916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9C08413-6AD0-1DA9-9C92-2274FA9095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9030" y="-91815"/>
            <a:ext cx="11225133" cy="936105"/>
          </a:xfrm>
        </p:spPr>
        <p:txBody>
          <a:bodyPr/>
          <a:lstStyle/>
          <a:p>
            <a:r>
              <a:rPr lang="fr-CH" sz="3600" dirty="0">
                <a:solidFill>
                  <a:schemeClr val="accent3"/>
                </a:solidFill>
              </a:rPr>
              <a:t>Introduction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F9A5C74-1C66-44A7-3086-CC8E09B634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19536" y="1844824"/>
            <a:ext cx="7200800" cy="2400657"/>
          </a:xfrm>
        </p:spPr>
        <p:txBody>
          <a:bodyPr wrap="square">
            <a:spAutoFit/>
          </a:bodyPr>
          <a:lstStyle/>
          <a:p>
            <a:pPr marL="900900" lvl="4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2"/>
                </a:solidFill>
              </a:rPr>
              <a:t>Système de prévoyance suisse</a:t>
            </a:r>
          </a:p>
          <a:p>
            <a:pPr marL="900900" lvl="4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2"/>
                </a:solidFill>
              </a:rPr>
              <a:t>Systèmes d’épargne</a:t>
            </a:r>
          </a:p>
          <a:p>
            <a:pPr marL="900900" lvl="4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2"/>
                </a:solidFill>
              </a:rPr>
              <a:t>Caractéristiques de chaque système</a:t>
            </a:r>
          </a:p>
          <a:p>
            <a:pPr marL="900900" lvl="4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2"/>
                </a:solidFill>
              </a:rPr>
              <a:t>Intérêts d’investir dans  la prévoyance professionnelle</a:t>
            </a:r>
          </a:p>
        </p:txBody>
      </p:sp>
      <p:pic>
        <p:nvPicPr>
          <p:cNvPr id="4" name="Picture 4" descr="Analyse du contexte : la méthode Itérative ... | ITERATIVE">
            <a:extLst>
              <a:ext uri="{FF2B5EF4-FFF2-40B4-BE49-F238E27FC236}">
                <a16:creationId xmlns:a16="http://schemas.microsoft.com/office/drawing/2014/main" id="{D596A8B2-2C23-AB5F-1371-4CFBF47D49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5" r="6080"/>
          <a:stretch/>
        </p:blipFill>
        <p:spPr bwMode="auto">
          <a:xfrm>
            <a:off x="1199456" y="1299093"/>
            <a:ext cx="1118133" cy="1235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46952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785ABC-1ED7-5157-2C93-5C5FF0E64B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CD4B16E8-99FF-641B-1526-8A0345A80F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5600" y="866564"/>
            <a:ext cx="6477333" cy="563909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3910462-A794-01F0-538E-AE1D9A90ABDB}"/>
              </a:ext>
            </a:extLst>
          </p:cNvPr>
          <p:cNvSpPr txBox="1">
            <a:spLocks/>
          </p:cNvSpPr>
          <p:nvPr/>
        </p:nvSpPr>
        <p:spPr>
          <a:xfrm>
            <a:off x="-528737" y="250360"/>
            <a:ext cx="10044245" cy="802376"/>
          </a:xfrm>
          <a:prstGeom prst="rect">
            <a:avLst/>
          </a:prstGeom>
          <a:noFill/>
          <a:effectLst/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b="1" kern="120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077913"/>
            <a:r>
              <a:rPr lang="fr-FR" sz="2400" cap="small" dirty="0">
                <a:solidFill>
                  <a:schemeClr val="accent3"/>
                </a:solidFill>
              </a:rPr>
              <a:t>Rachats volontaires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6476F46-CB5E-F1BF-C02B-0A233BDA4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CPEG – Optimiser sa prévoyance</a:t>
            </a:r>
            <a:endParaRPr lang="de-CH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52D34E02-97A2-7F3C-90DB-CCFEFA626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7A2B8-3476-4EF8-8CF0-940EB108C252}" type="slidenum">
              <a:rPr lang="de-CH" smtClean="0"/>
              <a:pPr/>
              <a:t>30</a:t>
            </a:fld>
            <a:endParaRPr lang="de-CH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9BED23B-B029-CF23-9535-EC88266213DC}"/>
              </a:ext>
            </a:extLst>
          </p:cNvPr>
          <p:cNvSpPr/>
          <p:nvPr/>
        </p:nvSpPr>
        <p:spPr>
          <a:xfrm>
            <a:off x="7464152" y="1988840"/>
            <a:ext cx="1008112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0F94382E-6566-A050-9BC9-F347A4C49B7A}"/>
              </a:ext>
            </a:extLst>
          </p:cNvPr>
          <p:cNvCxnSpPr>
            <a:cxnSpLocks/>
          </p:cNvCxnSpPr>
          <p:nvPr/>
        </p:nvCxnSpPr>
        <p:spPr>
          <a:xfrm flipH="1">
            <a:off x="5734266" y="6324561"/>
            <a:ext cx="1224136" cy="0"/>
          </a:xfrm>
          <a:prstGeom prst="straightConnector1">
            <a:avLst/>
          </a:prstGeom>
          <a:ln w="38100">
            <a:solidFill>
              <a:schemeClr val="accent4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6752C441-B0D5-14AD-CCE2-5722E95185E7}"/>
              </a:ext>
            </a:extLst>
          </p:cNvPr>
          <p:cNvSpPr/>
          <p:nvPr/>
        </p:nvSpPr>
        <p:spPr>
          <a:xfrm>
            <a:off x="7680176" y="903300"/>
            <a:ext cx="1296144" cy="2586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BD53C06-847D-E693-E9E6-8B71EA8C3001}"/>
              </a:ext>
            </a:extLst>
          </p:cNvPr>
          <p:cNvSpPr/>
          <p:nvPr/>
        </p:nvSpPr>
        <p:spPr>
          <a:xfrm>
            <a:off x="5035128" y="1410339"/>
            <a:ext cx="1296144" cy="2586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224706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58D669-030F-E4A5-D0DD-48340446D0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CA25DDF-F9E7-19FE-F37E-790C1AAA0C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4636" y="888788"/>
            <a:ext cx="6267772" cy="567084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BFC25E6-8FA1-7468-1686-76F59687039E}"/>
              </a:ext>
            </a:extLst>
          </p:cNvPr>
          <p:cNvSpPr txBox="1">
            <a:spLocks/>
          </p:cNvSpPr>
          <p:nvPr/>
        </p:nvSpPr>
        <p:spPr>
          <a:xfrm>
            <a:off x="-528737" y="250360"/>
            <a:ext cx="10044245" cy="802376"/>
          </a:xfrm>
          <a:prstGeom prst="rect">
            <a:avLst/>
          </a:prstGeom>
          <a:noFill/>
          <a:effectLst/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b="1" kern="120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077913"/>
            <a:r>
              <a:rPr lang="fr-FR" sz="2400" cap="small" dirty="0">
                <a:solidFill>
                  <a:schemeClr val="accent3"/>
                </a:solidFill>
              </a:rPr>
              <a:t>Rachats volontaires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2D52DC8-144B-7546-16F7-0021276C2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CPEG – Optimiser sa prévoyance</a:t>
            </a:r>
            <a:endParaRPr lang="de-CH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34B37A85-9344-3311-66A2-AECC2A062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7A2B8-3476-4EF8-8CF0-940EB108C252}" type="slidenum">
              <a:rPr lang="de-CH" smtClean="0"/>
              <a:pPr/>
              <a:t>31</a:t>
            </a:fld>
            <a:endParaRPr lang="de-CH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2F25C9D-ECD8-B72E-FE55-F76A5EAA8BD9}"/>
              </a:ext>
            </a:extLst>
          </p:cNvPr>
          <p:cNvSpPr/>
          <p:nvPr/>
        </p:nvSpPr>
        <p:spPr>
          <a:xfrm>
            <a:off x="7464152" y="1988840"/>
            <a:ext cx="1008112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BC906FAF-0A4E-D8C1-A424-784CF67F34CC}"/>
              </a:ext>
            </a:extLst>
          </p:cNvPr>
          <p:cNvCxnSpPr>
            <a:cxnSpLocks/>
          </p:cNvCxnSpPr>
          <p:nvPr/>
        </p:nvCxnSpPr>
        <p:spPr>
          <a:xfrm>
            <a:off x="1919536" y="5805264"/>
            <a:ext cx="1022662" cy="0"/>
          </a:xfrm>
          <a:prstGeom prst="straightConnector1">
            <a:avLst/>
          </a:prstGeom>
          <a:ln w="38100">
            <a:solidFill>
              <a:schemeClr val="accent4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A382ABE6-3266-560A-2A01-DCA4D6D3465B}"/>
              </a:ext>
            </a:extLst>
          </p:cNvPr>
          <p:cNvSpPr/>
          <p:nvPr/>
        </p:nvSpPr>
        <p:spPr>
          <a:xfrm>
            <a:off x="7680176" y="903300"/>
            <a:ext cx="1296144" cy="2586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4F084C2-D1A8-8E48-3641-FCC9603DE350}"/>
              </a:ext>
            </a:extLst>
          </p:cNvPr>
          <p:cNvSpPr/>
          <p:nvPr/>
        </p:nvSpPr>
        <p:spPr>
          <a:xfrm>
            <a:off x="5035128" y="1410339"/>
            <a:ext cx="1296144" cy="2586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204998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4ED50D-9747-999A-B79E-FA98ACED60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D2F9433A-221E-1ED3-5263-F4EBA4E660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8839" y="881777"/>
            <a:ext cx="6248721" cy="5175516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EC37340-930A-031D-A48B-388B170F0641}"/>
              </a:ext>
            </a:extLst>
          </p:cNvPr>
          <p:cNvSpPr txBox="1">
            <a:spLocks/>
          </p:cNvSpPr>
          <p:nvPr/>
        </p:nvSpPr>
        <p:spPr>
          <a:xfrm>
            <a:off x="-528737" y="250360"/>
            <a:ext cx="10044245" cy="802376"/>
          </a:xfrm>
          <a:prstGeom prst="rect">
            <a:avLst/>
          </a:prstGeom>
          <a:noFill/>
          <a:effectLst/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b="1" kern="120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077913"/>
            <a:r>
              <a:rPr lang="fr-FR" sz="2400" cap="small" dirty="0">
                <a:solidFill>
                  <a:schemeClr val="accent3"/>
                </a:solidFill>
              </a:rPr>
              <a:t>Rachats volontaires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0386874-98A1-48A6-2CAA-D8D75AC67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CPEG – Optimiser sa prévoyance</a:t>
            </a:r>
            <a:endParaRPr lang="de-CH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78AA5443-5B8D-5D1F-0148-97C0CBAF0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7A2B8-3476-4EF8-8CF0-940EB108C252}" type="slidenum">
              <a:rPr lang="de-CH" smtClean="0"/>
              <a:pPr/>
              <a:t>32</a:t>
            </a:fld>
            <a:endParaRPr lang="de-CH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EE6EFE3-4E10-DBEE-5589-9AB4FF698AF1}"/>
              </a:ext>
            </a:extLst>
          </p:cNvPr>
          <p:cNvSpPr/>
          <p:nvPr/>
        </p:nvSpPr>
        <p:spPr>
          <a:xfrm>
            <a:off x="7464152" y="1988840"/>
            <a:ext cx="1008112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C560DDD9-9284-11F1-A610-E6EED9328FF7}"/>
              </a:ext>
            </a:extLst>
          </p:cNvPr>
          <p:cNvCxnSpPr>
            <a:cxnSpLocks/>
          </p:cNvCxnSpPr>
          <p:nvPr/>
        </p:nvCxnSpPr>
        <p:spPr>
          <a:xfrm>
            <a:off x="1775520" y="5229200"/>
            <a:ext cx="1022662" cy="0"/>
          </a:xfrm>
          <a:prstGeom prst="straightConnector1">
            <a:avLst/>
          </a:prstGeom>
          <a:ln w="38100">
            <a:solidFill>
              <a:schemeClr val="accent4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8090DF64-A6A4-8AB1-933C-A20CDA200EEE}"/>
              </a:ext>
            </a:extLst>
          </p:cNvPr>
          <p:cNvSpPr/>
          <p:nvPr/>
        </p:nvSpPr>
        <p:spPr>
          <a:xfrm>
            <a:off x="7680176" y="903300"/>
            <a:ext cx="1296144" cy="2586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763BEC6-CB3A-27ED-74BC-AA783C1DE920}"/>
              </a:ext>
            </a:extLst>
          </p:cNvPr>
          <p:cNvSpPr/>
          <p:nvPr/>
        </p:nvSpPr>
        <p:spPr>
          <a:xfrm>
            <a:off x="5035128" y="1410339"/>
            <a:ext cx="1296144" cy="2586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782329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D6D7D0-4731-E89A-9AD7-7A7E6B8F2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0889514-0AD2-9F1E-A90A-52D34BA180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3592" y="1988840"/>
            <a:ext cx="6280473" cy="357523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BB25138-33A4-1B5E-5AEC-9EA77DA31230}"/>
              </a:ext>
            </a:extLst>
          </p:cNvPr>
          <p:cNvSpPr txBox="1">
            <a:spLocks/>
          </p:cNvSpPr>
          <p:nvPr/>
        </p:nvSpPr>
        <p:spPr>
          <a:xfrm>
            <a:off x="-528737" y="250360"/>
            <a:ext cx="10044245" cy="802376"/>
          </a:xfrm>
          <a:prstGeom prst="rect">
            <a:avLst/>
          </a:prstGeom>
          <a:noFill/>
          <a:effectLst/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b="1" kern="120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077913"/>
            <a:r>
              <a:rPr lang="fr-FR" sz="2400" cap="small" dirty="0">
                <a:solidFill>
                  <a:schemeClr val="accent3"/>
                </a:solidFill>
              </a:rPr>
              <a:t>Rachats volontaires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2B17352-ED11-2091-6568-EDD2C9F62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CPEG – Optimiser sa prévoyance</a:t>
            </a:r>
            <a:endParaRPr lang="de-CH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5DF92C67-E568-97BF-F645-F0585BDA1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7A2B8-3476-4EF8-8CF0-940EB108C252}" type="slidenum">
              <a:rPr lang="de-CH" smtClean="0"/>
              <a:pPr/>
              <a:t>33</a:t>
            </a:fld>
            <a:endParaRPr lang="de-CH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962D31E-B492-1D5A-6568-39286287774A}"/>
              </a:ext>
            </a:extLst>
          </p:cNvPr>
          <p:cNvSpPr/>
          <p:nvPr/>
        </p:nvSpPr>
        <p:spPr>
          <a:xfrm>
            <a:off x="7464151" y="1988840"/>
            <a:ext cx="1239913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C4AF50A5-89C1-A2AE-B446-ABF7BCC7FC75}"/>
              </a:ext>
            </a:extLst>
          </p:cNvPr>
          <p:cNvCxnSpPr>
            <a:cxnSpLocks/>
          </p:cNvCxnSpPr>
          <p:nvPr/>
        </p:nvCxnSpPr>
        <p:spPr>
          <a:xfrm>
            <a:off x="1400930" y="4149080"/>
            <a:ext cx="1022662" cy="0"/>
          </a:xfrm>
          <a:prstGeom prst="straightConnector1">
            <a:avLst/>
          </a:prstGeom>
          <a:ln w="38100">
            <a:solidFill>
              <a:schemeClr val="accent4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3CE6EE00-7044-D469-9365-26F2ACFB5989}"/>
              </a:ext>
            </a:extLst>
          </p:cNvPr>
          <p:cNvSpPr/>
          <p:nvPr/>
        </p:nvSpPr>
        <p:spPr>
          <a:xfrm>
            <a:off x="7680176" y="903300"/>
            <a:ext cx="1296144" cy="2586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40DE93-927C-3D60-B44E-04A1E16B0B6C}"/>
              </a:ext>
            </a:extLst>
          </p:cNvPr>
          <p:cNvSpPr/>
          <p:nvPr/>
        </p:nvSpPr>
        <p:spPr>
          <a:xfrm>
            <a:off x="5035128" y="1410339"/>
            <a:ext cx="1296144" cy="2586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587475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91ADBD-73BF-7FCF-A3B5-B22E6FF0A9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3435B286-878B-7DCF-1F3D-8879EBE9F3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3592" y="1988840"/>
            <a:ext cx="6375728" cy="424836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928497E-E707-6AE7-0B95-A89B52D67FFB}"/>
              </a:ext>
            </a:extLst>
          </p:cNvPr>
          <p:cNvSpPr txBox="1">
            <a:spLocks/>
          </p:cNvSpPr>
          <p:nvPr/>
        </p:nvSpPr>
        <p:spPr>
          <a:xfrm>
            <a:off x="-528737" y="250360"/>
            <a:ext cx="10044245" cy="802376"/>
          </a:xfrm>
          <a:prstGeom prst="rect">
            <a:avLst/>
          </a:prstGeom>
          <a:noFill/>
          <a:effectLst/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b="1" kern="120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077913"/>
            <a:r>
              <a:rPr lang="fr-FR" sz="2400" cap="small" dirty="0">
                <a:solidFill>
                  <a:schemeClr val="accent3"/>
                </a:solidFill>
              </a:rPr>
              <a:t>Rachats volontaires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F5FE163-6BA1-8877-BFF6-98E39E6AB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CPEG – Optimiser sa prévoyance</a:t>
            </a:r>
            <a:endParaRPr lang="de-CH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377A2537-E262-CF25-D77C-7C86A6F78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7A2B8-3476-4EF8-8CF0-940EB108C252}" type="slidenum">
              <a:rPr lang="de-CH" smtClean="0"/>
              <a:pPr/>
              <a:t>34</a:t>
            </a:fld>
            <a:endParaRPr lang="de-CH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7C5AF9E-1844-E3B2-7275-25787AAE41D9}"/>
              </a:ext>
            </a:extLst>
          </p:cNvPr>
          <p:cNvSpPr/>
          <p:nvPr/>
        </p:nvSpPr>
        <p:spPr>
          <a:xfrm>
            <a:off x="7464151" y="1988840"/>
            <a:ext cx="1239913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B7356321-CECF-614C-9992-74A15E581F08}"/>
              </a:ext>
            </a:extLst>
          </p:cNvPr>
          <p:cNvCxnSpPr>
            <a:cxnSpLocks/>
          </p:cNvCxnSpPr>
          <p:nvPr/>
        </p:nvCxnSpPr>
        <p:spPr>
          <a:xfrm>
            <a:off x="1400930" y="4293096"/>
            <a:ext cx="1022662" cy="0"/>
          </a:xfrm>
          <a:prstGeom prst="straightConnector1">
            <a:avLst/>
          </a:prstGeom>
          <a:ln w="38100">
            <a:solidFill>
              <a:schemeClr val="accent4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2369C19C-5DDC-CD41-A93D-BC0E642F4879}"/>
              </a:ext>
            </a:extLst>
          </p:cNvPr>
          <p:cNvSpPr/>
          <p:nvPr/>
        </p:nvSpPr>
        <p:spPr>
          <a:xfrm>
            <a:off x="7680176" y="903300"/>
            <a:ext cx="1296144" cy="2586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37DB85-79D9-5194-B803-D6BA00E8625F}"/>
              </a:ext>
            </a:extLst>
          </p:cNvPr>
          <p:cNvSpPr/>
          <p:nvPr/>
        </p:nvSpPr>
        <p:spPr>
          <a:xfrm>
            <a:off x="5035128" y="1410339"/>
            <a:ext cx="1296144" cy="2586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074807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901684-90B2-EAD3-4074-E6891CD05B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0360CE95-EC1B-DFDB-88BE-8F796FA960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183" y="1985491"/>
            <a:ext cx="6490034" cy="339107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7F38532-7647-0A6C-4964-162B16BD72DE}"/>
              </a:ext>
            </a:extLst>
          </p:cNvPr>
          <p:cNvSpPr txBox="1">
            <a:spLocks/>
          </p:cNvSpPr>
          <p:nvPr/>
        </p:nvSpPr>
        <p:spPr>
          <a:xfrm>
            <a:off x="-528737" y="250360"/>
            <a:ext cx="10044245" cy="802376"/>
          </a:xfrm>
          <a:prstGeom prst="rect">
            <a:avLst/>
          </a:prstGeom>
          <a:noFill/>
          <a:effectLst/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b="1" kern="120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077913"/>
            <a:r>
              <a:rPr lang="fr-FR" sz="2400" cap="small" dirty="0">
                <a:solidFill>
                  <a:schemeClr val="accent3"/>
                </a:solidFill>
              </a:rPr>
              <a:t>Rachats volontaires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B91F5D-89B1-D391-4BD8-A7A77282E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CPEG – Optimiser sa prévoyance</a:t>
            </a:r>
            <a:endParaRPr lang="de-CH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756C99FC-56F7-C63B-355D-0D753B692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7A2B8-3476-4EF8-8CF0-940EB108C252}" type="slidenum">
              <a:rPr lang="de-CH" smtClean="0"/>
              <a:pPr/>
              <a:t>35</a:t>
            </a:fld>
            <a:endParaRPr lang="de-CH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0AAAB9-B21A-50DE-688E-D507BA10030A}"/>
              </a:ext>
            </a:extLst>
          </p:cNvPr>
          <p:cNvSpPr/>
          <p:nvPr/>
        </p:nvSpPr>
        <p:spPr>
          <a:xfrm>
            <a:off x="7464151" y="1988840"/>
            <a:ext cx="1239913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202A8C94-72FF-42AA-4CDB-CEE9D0C5B0A5}"/>
              </a:ext>
            </a:extLst>
          </p:cNvPr>
          <p:cNvCxnSpPr>
            <a:cxnSpLocks/>
          </p:cNvCxnSpPr>
          <p:nvPr/>
        </p:nvCxnSpPr>
        <p:spPr>
          <a:xfrm flipH="1">
            <a:off x="5951984" y="3933056"/>
            <a:ext cx="901417" cy="0"/>
          </a:xfrm>
          <a:prstGeom prst="straightConnector1">
            <a:avLst/>
          </a:prstGeom>
          <a:ln w="38100">
            <a:solidFill>
              <a:schemeClr val="accent4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626916DE-5763-BAA5-F802-5E070FB2BFCF}"/>
              </a:ext>
            </a:extLst>
          </p:cNvPr>
          <p:cNvSpPr/>
          <p:nvPr/>
        </p:nvSpPr>
        <p:spPr>
          <a:xfrm>
            <a:off x="7680176" y="903300"/>
            <a:ext cx="1296144" cy="2586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17BEA6-50DB-C7D1-FC3E-D76F3B038036}"/>
              </a:ext>
            </a:extLst>
          </p:cNvPr>
          <p:cNvSpPr/>
          <p:nvPr/>
        </p:nvSpPr>
        <p:spPr>
          <a:xfrm>
            <a:off x="5035128" y="1410339"/>
            <a:ext cx="1296144" cy="2586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379752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C520B4-3E86-6B5B-82A8-274BFE6292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FCDD481-8770-799A-4C2A-F75D76AEB460}"/>
              </a:ext>
            </a:extLst>
          </p:cNvPr>
          <p:cNvSpPr txBox="1">
            <a:spLocks/>
          </p:cNvSpPr>
          <p:nvPr/>
        </p:nvSpPr>
        <p:spPr>
          <a:xfrm>
            <a:off x="-528737" y="250360"/>
            <a:ext cx="10044245" cy="802376"/>
          </a:xfrm>
          <a:prstGeom prst="rect">
            <a:avLst/>
          </a:prstGeom>
          <a:noFill/>
          <a:effectLst/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b="1" kern="120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077913"/>
            <a:r>
              <a:rPr lang="fr-FR" sz="2400" cap="small" dirty="0">
                <a:solidFill>
                  <a:schemeClr val="accent3"/>
                </a:solidFill>
              </a:rPr>
              <a:t>Intérêts d’un rachat/remboursement</a:t>
            </a: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B43F495B-5E5B-DF03-33AC-F787E93A1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CPEG – Optimiser sa prévoyance</a:t>
            </a:r>
            <a:endParaRPr lang="de-CH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E9287729-0AC3-EFBB-9124-F2DDE771C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7A2B8-3476-4EF8-8CF0-940EB108C252}" type="slidenum">
              <a:rPr lang="de-CH" smtClean="0"/>
              <a:pPr/>
              <a:t>36</a:t>
            </a:fld>
            <a:endParaRPr lang="de-CH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E643E08-1118-ADB3-C6A6-DC026A2DDE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6492" y="735013"/>
            <a:ext cx="4680520" cy="2890035"/>
          </a:xfrm>
          <a:prstGeom prst="rect">
            <a:avLst/>
          </a:prstGeom>
        </p:spPr>
      </p:pic>
      <p:sp>
        <p:nvSpPr>
          <p:cNvPr id="12" name="Titre 1">
            <a:extLst>
              <a:ext uri="{FF2B5EF4-FFF2-40B4-BE49-F238E27FC236}">
                <a16:creationId xmlns:a16="http://schemas.microsoft.com/office/drawing/2014/main" id="{34A20AA9-4B5C-AC46-F966-5BCF68D4F55C}"/>
              </a:ext>
            </a:extLst>
          </p:cNvPr>
          <p:cNvSpPr txBox="1">
            <a:spLocks/>
          </p:cNvSpPr>
          <p:nvPr/>
        </p:nvSpPr>
        <p:spPr>
          <a:xfrm>
            <a:off x="622792" y="1082844"/>
            <a:ext cx="291127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fr-CH" sz="2000" dirty="0">
                <a:solidFill>
                  <a:srgbClr val="C00000"/>
                </a:solidFill>
              </a:rPr>
              <a:t>Plus tôt les années sont achetées, plus elles bénéficient des augmentations de salaires futures.</a:t>
            </a:r>
            <a:endParaRPr lang="fr-FR" sz="2000" dirty="0">
              <a:solidFill>
                <a:srgbClr val="C00000"/>
              </a:solidFill>
            </a:endParaRPr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CE81A0F2-145A-0D18-7ABA-0593F6CDBCA8}"/>
              </a:ext>
            </a:extLst>
          </p:cNvPr>
          <p:cNvSpPr txBox="1">
            <a:spLocks/>
          </p:cNvSpPr>
          <p:nvPr/>
        </p:nvSpPr>
        <p:spPr>
          <a:xfrm>
            <a:off x="3215680" y="4109701"/>
            <a:ext cx="391187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fr-CH" sz="2000" dirty="0">
                <a:solidFill>
                  <a:srgbClr val="C00000"/>
                </a:solidFill>
              </a:rPr>
              <a:t>Plus tard les années sont achetées, plus il faudra rachetés les augmentations passées de salaire pour une même amélioration de prestation</a:t>
            </a:r>
            <a:endParaRPr lang="fr-FR" sz="2000" dirty="0">
              <a:solidFill>
                <a:srgbClr val="C00000"/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BE551C61-2D15-E92B-97CD-5B19834B84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1436" y="3212976"/>
            <a:ext cx="6048912" cy="3805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018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90C0F04-8C65-4EAF-8D58-D4486949A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7A2B8-3476-4EF8-8CF0-940EB108C252}" type="slidenum">
              <a:rPr lang="de-CH" smtClean="0"/>
              <a:pPr/>
              <a:t>37</a:t>
            </a:fld>
            <a:endParaRPr lang="de-CH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E72F07AF-E6A2-59CA-72EC-D93D38BD3541}"/>
              </a:ext>
            </a:extLst>
          </p:cNvPr>
          <p:cNvGrpSpPr/>
          <p:nvPr/>
        </p:nvGrpSpPr>
        <p:grpSpPr>
          <a:xfrm>
            <a:off x="1345875" y="1590013"/>
            <a:ext cx="1692188" cy="667116"/>
            <a:chOff x="1568064" y="2035007"/>
            <a:chExt cx="1692188" cy="667116"/>
          </a:xfrm>
        </p:grpSpPr>
        <p:sp>
          <p:nvSpPr>
            <p:cNvPr id="10" name="Phylactère : pensées 9">
              <a:extLst>
                <a:ext uri="{FF2B5EF4-FFF2-40B4-BE49-F238E27FC236}">
                  <a16:creationId xmlns:a16="http://schemas.microsoft.com/office/drawing/2014/main" id="{15324A46-F05D-FBC3-229C-89F6F4130074}"/>
                </a:ext>
              </a:extLst>
            </p:cNvPr>
            <p:cNvSpPr/>
            <p:nvPr/>
          </p:nvSpPr>
          <p:spPr>
            <a:xfrm>
              <a:off x="1568064" y="2035007"/>
              <a:ext cx="1692188" cy="667116"/>
            </a:xfrm>
            <a:prstGeom prst="cloudCallout">
              <a:avLst>
                <a:gd name="adj1" fmla="val 68551"/>
                <a:gd name="adj2" fmla="val 38538"/>
              </a:avLst>
            </a:prstGeom>
            <a:solidFill>
              <a:srgbClr val="00B0F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28A61CFE-4680-D21A-CCD5-EC2B24C82DB0}"/>
                </a:ext>
              </a:extLst>
            </p:cNvPr>
            <p:cNvSpPr txBox="1"/>
            <p:nvPr/>
          </p:nvSpPr>
          <p:spPr>
            <a:xfrm>
              <a:off x="1658074" y="2076177"/>
              <a:ext cx="15121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1800"/>
                </a:spcBef>
              </a:pPr>
              <a:r>
                <a:rPr lang="fr-CH" sz="1600" dirty="0">
                  <a:solidFill>
                    <a:schemeClr val="bg1"/>
                  </a:solidFill>
                </a:rPr>
                <a:t>Déductible fiscalement</a:t>
              </a:r>
              <a:endParaRPr lang="fr-CH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D5026065-8304-B485-AECA-2BFAFE1EC2BE}"/>
              </a:ext>
            </a:extLst>
          </p:cNvPr>
          <p:cNvGrpSpPr/>
          <p:nvPr/>
        </p:nvGrpSpPr>
        <p:grpSpPr>
          <a:xfrm>
            <a:off x="1127448" y="2550786"/>
            <a:ext cx="1692188" cy="667116"/>
            <a:chOff x="1568064" y="2035007"/>
            <a:chExt cx="1692188" cy="667116"/>
          </a:xfrm>
        </p:grpSpPr>
        <p:sp>
          <p:nvSpPr>
            <p:cNvPr id="13" name="Phylactère : pensées 12">
              <a:extLst>
                <a:ext uri="{FF2B5EF4-FFF2-40B4-BE49-F238E27FC236}">
                  <a16:creationId xmlns:a16="http://schemas.microsoft.com/office/drawing/2014/main" id="{8FF34AC3-845E-8C24-B5EB-C628EDD64802}"/>
                </a:ext>
              </a:extLst>
            </p:cNvPr>
            <p:cNvSpPr/>
            <p:nvPr/>
          </p:nvSpPr>
          <p:spPr>
            <a:xfrm>
              <a:off x="1568064" y="2035007"/>
              <a:ext cx="1692188" cy="667116"/>
            </a:xfrm>
            <a:prstGeom prst="cloudCallout">
              <a:avLst>
                <a:gd name="adj1" fmla="val 67008"/>
                <a:gd name="adj2" fmla="val -16289"/>
              </a:avLst>
            </a:prstGeom>
            <a:solidFill>
              <a:srgbClr val="00B0F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89CCE585-50A2-6260-7983-2624DB91C421}"/>
                </a:ext>
              </a:extLst>
            </p:cNvPr>
            <p:cNvSpPr txBox="1"/>
            <p:nvPr/>
          </p:nvSpPr>
          <p:spPr>
            <a:xfrm>
              <a:off x="1658074" y="2076177"/>
              <a:ext cx="15121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1800"/>
                </a:spcBef>
              </a:pPr>
              <a:r>
                <a:rPr lang="fr-CH" sz="1600" dirty="0">
                  <a:solidFill>
                    <a:schemeClr val="bg1"/>
                  </a:solidFill>
                </a:rPr>
                <a:t>Pas de limitation</a:t>
              </a:r>
              <a:endParaRPr lang="fr-CH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E5F5701E-314D-3056-60B8-2E988C6AA996}"/>
              </a:ext>
            </a:extLst>
          </p:cNvPr>
          <p:cNvGrpSpPr/>
          <p:nvPr/>
        </p:nvGrpSpPr>
        <p:grpSpPr>
          <a:xfrm>
            <a:off x="3038063" y="2093104"/>
            <a:ext cx="2499094" cy="1121485"/>
            <a:chOff x="2666190" y="1992566"/>
            <a:chExt cx="2499094" cy="1121485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22F6E46B-3411-E4A7-BA91-86D2768F88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800799">
              <a:off x="3961653" y="1992566"/>
              <a:ext cx="1203631" cy="1046507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3EC93BED-318D-66CC-322C-5EE2AD955BEB}"/>
                </a:ext>
              </a:extLst>
            </p:cNvPr>
            <p:cNvSpPr txBox="1"/>
            <p:nvPr/>
          </p:nvSpPr>
          <p:spPr>
            <a:xfrm>
              <a:off x="2666190" y="2346982"/>
              <a:ext cx="1678851" cy="7670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500"/>
                </a:lnSpc>
                <a:spcBef>
                  <a:spcPts val="600"/>
                </a:spcBef>
              </a:pPr>
              <a:r>
                <a:rPr lang="fr-CH" sz="3200" b="1" dirty="0">
                  <a:ln w="22225">
                    <a:solidFill>
                      <a:schemeClr val="accent2">
                        <a:lumMod val="75000"/>
                      </a:schemeClr>
                    </a:solidFill>
                    <a:prstDash val="solid"/>
                  </a:ln>
                  <a:solidFill>
                    <a:schemeClr val="accent2"/>
                  </a:solidFill>
                </a:rPr>
                <a:t>Rachat Divorce</a:t>
              </a:r>
              <a:endParaRPr lang="fr-CH" sz="2800" b="1" dirty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/>
                </a:solidFill>
              </a:endParaRP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15272590-2772-CE90-6C00-554CEBF12D29}"/>
              </a:ext>
            </a:extLst>
          </p:cNvPr>
          <p:cNvGrpSpPr/>
          <p:nvPr/>
        </p:nvGrpSpPr>
        <p:grpSpPr>
          <a:xfrm>
            <a:off x="8045859" y="3356992"/>
            <a:ext cx="1692188" cy="667116"/>
            <a:chOff x="1584967" y="2035007"/>
            <a:chExt cx="1692188" cy="667116"/>
          </a:xfrm>
        </p:grpSpPr>
        <p:sp>
          <p:nvSpPr>
            <p:cNvPr id="19" name="Phylactère : pensées 18">
              <a:extLst>
                <a:ext uri="{FF2B5EF4-FFF2-40B4-BE49-F238E27FC236}">
                  <a16:creationId xmlns:a16="http://schemas.microsoft.com/office/drawing/2014/main" id="{0DB343F9-9797-193E-BB19-03D1A708B526}"/>
                </a:ext>
              </a:extLst>
            </p:cNvPr>
            <p:cNvSpPr/>
            <p:nvPr/>
          </p:nvSpPr>
          <p:spPr>
            <a:xfrm>
              <a:off x="1584967" y="2035007"/>
              <a:ext cx="1692188" cy="667116"/>
            </a:xfrm>
            <a:prstGeom prst="cloudCallout">
              <a:avLst>
                <a:gd name="adj1" fmla="val -23569"/>
                <a:gd name="adj2" fmla="val 85534"/>
              </a:avLst>
            </a:prstGeom>
            <a:solidFill>
              <a:srgbClr val="00B0F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B723838D-B62A-E8FF-15FE-5B29C6040446}"/>
                </a:ext>
              </a:extLst>
            </p:cNvPr>
            <p:cNvSpPr txBox="1"/>
            <p:nvPr/>
          </p:nvSpPr>
          <p:spPr>
            <a:xfrm>
              <a:off x="1658074" y="2076177"/>
              <a:ext cx="15121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1800"/>
                </a:spcBef>
              </a:pPr>
              <a:r>
                <a:rPr lang="fr-CH" sz="1600" dirty="0">
                  <a:solidFill>
                    <a:schemeClr val="bg1"/>
                  </a:solidFill>
                </a:rPr>
                <a:t>Récupération impôts</a:t>
              </a:r>
              <a:endParaRPr lang="fr-CH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F3D43AF5-03A4-69D6-EA44-EBDE30086906}"/>
              </a:ext>
            </a:extLst>
          </p:cNvPr>
          <p:cNvGrpSpPr/>
          <p:nvPr/>
        </p:nvGrpSpPr>
        <p:grpSpPr>
          <a:xfrm>
            <a:off x="4682274" y="4298255"/>
            <a:ext cx="4145577" cy="1025614"/>
            <a:chOff x="2023182" y="4322927"/>
            <a:chExt cx="4145577" cy="1025614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4E839646-D630-19BD-2EBB-99BCB62ED3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97" b="89238" l="2655" r="89381">
                          <a14:foregroundMark x1="6637" y1="41256" x2="6637" y2="41256"/>
                          <a14:foregroundMark x1="2655" y1="43946" x2="2655" y2="43946"/>
                          <a14:foregroundMark x1="62832" y1="897" x2="62832" y2="897"/>
                          <a14:foregroundMark x1="27876" y1="55157" x2="27876" y2="55157"/>
                          <a14:foregroundMark x1="19912" y1="55605" x2="25664" y2="44395"/>
                          <a14:foregroundMark x1="30088" y1="69955" x2="34513" y2="68161"/>
                          <a14:foregroundMark x1="54425" y1="4036" x2="54425" y2="403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958060">
              <a:off x="5254510" y="4322927"/>
              <a:ext cx="914249" cy="902114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7A8E19FD-5F27-FFB7-FC91-81CBDB5591CD}"/>
                </a:ext>
              </a:extLst>
            </p:cNvPr>
            <p:cNvSpPr txBox="1"/>
            <p:nvPr/>
          </p:nvSpPr>
          <p:spPr>
            <a:xfrm>
              <a:off x="2023182" y="4504527"/>
              <a:ext cx="3425889" cy="8440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500"/>
                </a:lnSpc>
                <a:spcBef>
                  <a:spcPts val="600"/>
                </a:spcBef>
              </a:pPr>
              <a:r>
                <a:rPr lang="fr-CH" sz="3200" b="1" dirty="0">
                  <a:ln w="22225">
                    <a:solidFill>
                      <a:schemeClr val="accent2">
                        <a:lumMod val="75000"/>
                      </a:schemeClr>
                    </a:solidFill>
                    <a:prstDash val="solid"/>
                  </a:ln>
                  <a:solidFill>
                    <a:schemeClr val="accent2"/>
                  </a:solidFill>
                </a:rPr>
                <a:t>Remboursement</a:t>
              </a:r>
            </a:p>
            <a:p>
              <a:pPr algn="ctr">
                <a:lnSpc>
                  <a:spcPts val="2500"/>
                </a:lnSpc>
                <a:spcBef>
                  <a:spcPts val="600"/>
                </a:spcBef>
              </a:pPr>
              <a:r>
                <a:rPr lang="fr-CH" sz="3200" b="1" dirty="0">
                  <a:ln w="22225">
                    <a:solidFill>
                      <a:schemeClr val="accent2">
                        <a:lumMod val="75000"/>
                      </a:schemeClr>
                    </a:solidFill>
                    <a:prstDash val="solid"/>
                  </a:ln>
                  <a:solidFill>
                    <a:schemeClr val="accent2"/>
                  </a:solidFill>
                </a:rPr>
                <a:t>EPL</a:t>
              </a:r>
              <a:endParaRPr lang="fr-CH" sz="2800" b="1" dirty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/>
                </a:solidFill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F63E25F8-AF56-E839-A8C2-F0C72DE1304E}"/>
              </a:ext>
            </a:extLst>
          </p:cNvPr>
          <p:cNvGrpSpPr/>
          <p:nvPr/>
        </p:nvGrpSpPr>
        <p:grpSpPr>
          <a:xfrm>
            <a:off x="8654046" y="5260920"/>
            <a:ext cx="1692188" cy="667116"/>
            <a:chOff x="1387145" y="2020848"/>
            <a:chExt cx="1692188" cy="667116"/>
          </a:xfrm>
        </p:grpSpPr>
        <p:sp>
          <p:nvSpPr>
            <p:cNvPr id="27" name="Phylactère : pensées 26">
              <a:extLst>
                <a:ext uri="{FF2B5EF4-FFF2-40B4-BE49-F238E27FC236}">
                  <a16:creationId xmlns:a16="http://schemas.microsoft.com/office/drawing/2014/main" id="{E3242A2F-1DB4-5644-0763-EEEDE2F85960}"/>
                </a:ext>
              </a:extLst>
            </p:cNvPr>
            <p:cNvSpPr/>
            <p:nvPr/>
          </p:nvSpPr>
          <p:spPr>
            <a:xfrm>
              <a:off x="1387145" y="2020848"/>
              <a:ext cx="1692188" cy="667116"/>
            </a:xfrm>
            <a:prstGeom prst="cloudCallout">
              <a:avLst>
                <a:gd name="adj1" fmla="val -60622"/>
                <a:gd name="adj2" fmla="val -51535"/>
              </a:avLst>
            </a:prstGeom>
            <a:solidFill>
              <a:srgbClr val="00B0F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5C48656E-97BF-00F9-B579-A0C1FC0F6C3A}"/>
                </a:ext>
              </a:extLst>
            </p:cNvPr>
            <p:cNvSpPr txBox="1"/>
            <p:nvPr/>
          </p:nvSpPr>
          <p:spPr>
            <a:xfrm>
              <a:off x="1467833" y="2062018"/>
              <a:ext cx="16115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1800"/>
                </a:spcBef>
              </a:pPr>
              <a:r>
                <a:rPr lang="fr-CH" sz="1600" dirty="0">
                  <a:solidFill>
                    <a:schemeClr val="bg1"/>
                  </a:solidFill>
                </a:rPr>
                <a:t>Total ou partiel → 65 ans</a:t>
              </a:r>
              <a:endParaRPr lang="fr-CH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91479308-6B27-E4F2-CD4D-D8EFCD0E5B64}"/>
              </a:ext>
            </a:extLst>
          </p:cNvPr>
          <p:cNvGrpSpPr/>
          <p:nvPr/>
        </p:nvGrpSpPr>
        <p:grpSpPr>
          <a:xfrm>
            <a:off x="6286899" y="5383710"/>
            <a:ext cx="1692188" cy="667116"/>
            <a:chOff x="1451065" y="2143638"/>
            <a:chExt cx="1692188" cy="667116"/>
          </a:xfrm>
        </p:grpSpPr>
        <p:sp>
          <p:nvSpPr>
            <p:cNvPr id="32" name="Phylactère : pensées 31">
              <a:extLst>
                <a:ext uri="{FF2B5EF4-FFF2-40B4-BE49-F238E27FC236}">
                  <a16:creationId xmlns:a16="http://schemas.microsoft.com/office/drawing/2014/main" id="{08CC54D0-9E14-CF18-5AE9-2AADD94F5F8A}"/>
                </a:ext>
              </a:extLst>
            </p:cNvPr>
            <p:cNvSpPr/>
            <p:nvPr/>
          </p:nvSpPr>
          <p:spPr>
            <a:xfrm>
              <a:off x="1451065" y="2143638"/>
              <a:ext cx="1692188" cy="667116"/>
            </a:xfrm>
            <a:prstGeom prst="cloudCallout">
              <a:avLst>
                <a:gd name="adj1" fmla="val 54656"/>
                <a:gd name="adj2" fmla="val -60673"/>
              </a:avLst>
            </a:prstGeom>
            <a:solidFill>
              <a:srgbClr val="00B0F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FDE33038-E520-2856-2CB5-4E63DD396230}"/>
                </a:ext>
              </a:extLst>
            </p:cNvPr>
            <p:cNvSpPr txBox="1"/>
            <p:nvPr/>
          </p:nvSpPr>
          <p:spPr>
            <a:xfrm>
              <a:off x="1531753" y="2184808"/>
              <a:ext cx="16115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1800"/>
                </a:spcBef>
              </a:pPr>
              <a:r>
                <a:rPr lang="fr-CH" sz="1600" dirty="0">
                  <a:solidFill>
                    <a:schemeClr val="bg1"/>
                  </a:solidFill>
                </a:rPr>
                <a:t>Montant ≥ 10’000</a:t>
              </a:r>
              <a:endParaRPr lang="fr-CH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E54A4A1E-1555-7156-213B-8624807734C7}"/>
              </a:ext>
            </a:extLst>
          </p:cNvPr>
          <p:cNvGrpSpPr/>
          <p:nvPr/>
        </p:nvGrpSpPr>
        <p:grpSpPr>
          <a:xfrm>
            <a:off x="2101959" y="3532925"/>
            <a:ext cx="1692188" cy="667116"/>
            <a:chOff x="1387145" y="2020848"/>
            <a:chExt cx="1692188" cy="667116"/>
          </a:xfrm>
        </p:grpSpPr>
        <p:sp>
          <p:nvSpPr>
            <p:cNvPr id="35" name="Phylactère : pensées 34">
              <a:extLst>
                <a:ext uri="{FF2B5EF4-FFF2-40B4-BE49-F238E27FC236}">
                  <a16:creationId xmlns:a16="http://schemas.microsoft.com/office/drawing/2014/main" id="{F284EBFA-3D6E-601A-D50D-F4ED910E4A40}"/>
                </a:ext>
              </a:extLst>
            </p:cNvPr>
            <p:cNvSpPr/>
            <p:nvPr/>
          </p:nvSpPr>
          <p:spPr>
            <a:xfrm>
              <a:off x="1387145" y="2020848"/>
              <a:ext cx="1692188" cy="667116"/>
            </a:xfrm>
            <a:prstGeom prst="cloudCallout">
              <a:avLst>
                <a:gd name="adj1" fmla="val 23263"/>
                <a:gd name="adj2" fmla="val -94613"/>
              </a:avLst>
            </a:prstGeom>
            <a:solidFill>
              <a:srgbClr val="00B0F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A6433AA3-F333-8A10-D97E-5531E550785B}"/>
                </a:ext>
              </a:extLst>
            </p:cNvPr>
            <p:cNvSpPr txBox="1"/>
            <p:nvPr/>
          </p:nvSpPr>
          <p:spPr>
            <a:xfrm>
              <a:off x="1467833" y="2062018"/>
              <a:ext cx="16115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1800"/>
                </a:spcBef>
              </a:pPr>
              <a:r>
                <a:rPr lang="fr-CH" sz="1600" dirty="0">
                  <a:solidFill>
                    <a:schemeClr val="bg1"/>
                  </a:solidFill>
                </a:rPr>
                <a:t>Total ou partiel → 65 ans</a:t>
              </a:r>
              <a:endParaRPr lang="fr-CH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86AF0179-F8C5-24B6-050E-A0586BAF301C}"/>
              </a:ext>
            </a:extLst>
          </p:cNvPr>
          <p:cNvSpPr txBox="1">
            <a:spLocks/>
          </p:cNvSpPr>
          <p:nvPr/>
        </p:nvSpPr>
        <p:spPr>
          <a:xfrm>
            <a:off x="-528737" y="250360"/>
            <a:ext cx="10044245" cy="802376"/>
          </a:xfrm>
          <a:prstGeom prst="rect">
            <a:avLst/>
          </a:prstGeom>
          <a:noFill/>
          <a:effectLst/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b="1" kern="120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077913"/>
            <a:r>
              <a:rPr lang="fr-FR" sz="2400" cap="small" dirty="0">
                <a:solidFill>
                  <a:schemeClr val="accent3"/>
                </a:solidFill>
              </a:rPr>
              <a:t>Remboursement des retraits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3AEB96C-63E2-4D86-4174-4F6A6CC5B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CPEG – Optimiser sa prévoyance</a:t>
            </a:r>
            <a:endParaRPr lang="de-CH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B1AFA82-21C8-A231-1DD7-98AD7198CAA5}"/>
              </a:ext>
            </a:extLst>
          </p:cNvPr>
          <p:cNvSpPr txBox="1"/>
          <p:nvPr/>
        </p:nvSpPr>
        <p:spPr>
          <a:xfrm>
            <a:off x="5777699" y="1178608"/>
            <a:ext cx="59140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accent2"/>
                </a:solidFill>
              </a:rPr>
              <a:t>Mêmes impacts sur les prestations qu’un rachat</a:t>
            </a:r>
          </a:p>
          <a:p>
            <a:endParaRPr lang="fr-FR" sz="2000" b="1" i="1" dirty="0">
              <a:solidFill>
                <a:schemeClr val="accent2"/>
              </a:solidFill>
            </a:endParaRPr>
          </a:p>
          <a:p>
            <a:r>
              <a:rPr lang="fr-FR" sz="2000" b="1" i="1" dirty="0">
                <a:solidFill>
                  <a:schemeClr val="accent2"/>
                </a:solidFill>
              </a:rPr>
              <a:t>Mais d’autres contraintes</a:t>
            </a:r>
          </a:p>
        </p:txBody>
      </p:sp>
    </p:spTree>
    <p:extLst>
      <p:ext uri="{BB962C8B-B14F-4D97-AF65-F5344CB8AC3E}">
        <p14:creationId xmlns:p14="http://schemas.microsoft.com/office/powerpoint/2010/main" val="1030362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E1C230-9275-10DC-24FE-9A0C4B40D2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091C4632-B5FB-1141-ED43-3BFA196282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3261" y="2030169"/>
            <a:ext cx="6742760" cy="3834716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27AEDF0-698B-AC61-012A-BF3A35A81AD0}"/>
              </a:ext>
            </a:extLst>
          </p:cNvPr>
          <p:cNvSpPr txBox="1"/>
          <p:nvPr/>
        </p:nvSpPr>
        <p:spPr>
          <a:xfrm>
            <a:off x="4648008" y="1196752"/>
            <a:ext cx="4824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3200" cap="small" dirty="0">
                <a:ln w="12700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2"/>
                </a:solidFill>
              </a:rPr>
              <a:t>Par mensualités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1ED6613-5154-DD61-A1DC-E92632358D05}"/>
              </a:ext>
            </a:extLst>
          </p:cNvPr>
          <p:cNvSpPr txBox="1"/>
          <p:nvPr/>
        </p:nvSpPr>
        <p:spPr>
          <a:xfrm>
            <a:off x="1002825" y="1746091"/>
            <a:ext cx="4824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3200" cap="small" dirty="0">
                <a:ln w="12700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2"/>
                </a:solidFill>
              </a:rPr>
              <a:t>Comptant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0D61B92-5B7E-9F29-5908-16241A69BF50}"/>
              </a:ext>
            </a:extLst>
          </p:cNvPr>
          <p:cNvSpPr txBox="1">
            <a:spLocks/>
          </p:cNvSpPr>
          <p:nvPr/>
        </p:nvSpPr>
        <p:spPr>
          <a:xfrm>
            <a:off x="-528737" y="250360"/>
            <a:ext cx="10044245" cy="802376"/>
          </a:xfrm>
          <a:prstGeom prst="rect">
            <a:avLst/>
          </a:prstGeom>
          <a:noFill/>
          <a:effectLst/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b="1" kern="120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077913"/>
            <a:r>
              <a:rPr lang="fr-FR" sz="2400" cap="small" dirty="0">
                <a:solidFill>
                  <a:schemeClr val="accent3"/>
                </a:solidFill>
              </a:rPr>
              <a:t>Modalités de paiement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7228E9EA-B46F-A4A2-C35B-A477EF6DA2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3261" y="2033217"/>
            <a:ext cx="6742760" cy="382862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A45C78F3-D5AD-37FB-7932-64D8F06EE0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5446" y="2024923"/>
            <a:ext cx="6742760" cy="3834716"/>
          </a:xfrm>
          <a:prstGeom prst="rect">
            <a:avLst/>
          </a:prstGeom>
        </p:spPr>
      </p:pic>
      <p:sp>
        <p:nvSpPr>
          <p:cNvPr id="15" name="Rectangle 116">
            <a:extLst>
              <a:ext uri="{FF2B5EF4-FFF2-40B4-BE49-F238E27FC236}">
                <a16:creationId xmlns:a16="http://schemas.microsoft.com/office/drawing/2014/main" id="{EA0700C6-7695-0EA2-0A51-FA71006EE2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1784" y="1932272"/>
            <a:ext cx="3024336" cy="186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363538" indent="-363538">
              <a:spcBef>
                <a:spcPts val="600"/>
              </a:spcBef>
            </a:pPr>
            <a:r>
              <a:rPr lang="fr-CH" sz="1600" b="1" dirty="0">
                <a:solidFill>
                  <a:srgbClr val="F49C0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Mensualités financières</a:t>
            </a:r>
          </a:p>
          <a:p>
            <a:pPr marL="363538" indent="-363538">
              <a:spcBef>
                <a:spcPts val="600"/>
              </a:spcBef>
            </a:pPr>
            <a:r>
              <a:rPr lang="fr-CH" sz="1600" b="1" dirty="0">
                <a:solidFill>
                  <a:srgbClr val="F49C0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Jusqu’à 58 ans</a:t>
            </a:r>
          </a:p>
          <a:p>
            <a:pPr marL="363538" indent="-363538">
              <a:spcBef>
                <a:spcPts val="600"/>
              </a:spcBef>
            </a:pPr>
            <a:r>
              <a:rPr lang="fr-CH" sz="1600" b="1" dirty="0">
                <a:solidFill>
                  <a:srgbClr val="F49C0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Durée max de 5 ans</a:t>
            </a:r>
          </a:p>
          <a:p>
            <a:pPr marL="363538" indent="-363538">
              <a:spcBef>
                <a:spcPts val="600"/>
              </a:spcBef>
            </a:pPr>
            <a:r>
              <a:rPr lang="fr-CH" sz="1600" b="1" dirty="0">
                <a:solidFill>
                  <a:srgbClr val="F49C0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Couverture risques : NON</a:t>
            </a:r>
          </a:p>
          <a:p>
            <a:pPr marL="363538" indent="-363538">
              <a:spcBef>
                <a:spcPts val="600"/>
              </a:spcBef>
            </a:pPr>
            <a:r>
              <a:rPr lang="fr-CH" sz="1600" b="1" dirty="0">
                <a:solidFill>
                  <a:srgbClr val="F49C0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Coût : 21’285 sur 5 ans</a:t>
            </a:r>
          </a:p>
          <a:p>
            <a:pPr marL="363538" indent="-363538">
              <a:spcBef>
                <a:spcPts val="600"/>
              </a:spcBef>
            </a:pPr>
            <a:r>
              <a:rPr lang="fr-CH" sz="1600" b="1" dirty="0">
                <a:solidFill>
                  <a:srgbClr val="F49C0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20’775 sur 3 ans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E812151-000B-998C-D9CA-D94F756EB897}"/>
              </a:ext>
            </a:extLst>
          </p:cNvPr>
          <p:cNvSpPr txBox="1"/>
          <p:nvPr/>
        </p:nvSpPr>
        <p:spPr>
          <a:xfrm>
            <a:off x="5375920" y="3863393"/>
            <a:ext cx="1224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200" b="1" dirty="0"/>
              <a:t>→ 577 /mois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4AE8447-8C9F-4C3D-2A38-5A90103547A2}"/>
              </a:ext>
            </a:extLst>
          </p:cNvPr>
          <p:cNvSpPr txBox="1"/>
          <p:nvPr/>
        </p:nvSpPr>
        <p:spPr>
          <a:xfrm>
            <a:off x="6816080" y="4208461"/>
            <a:ext cx="1224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200" b="1" dirty="0"/>
              <a:t>→ 355 /mois</a:t>
            </a:r>
          </a:p>
        </p:txBody>
      </p:sp>
      <p:sp>
        <p:nvSpPr>
          <p:cNvPr id="17" name="Rectangle 116">
            <a:extLst>
              <a:ext uri="{FF2B5EF4-FFF2-40B4-BE49-F238E27FC236}">
                <a16:creationId xmlns:a16="http://schemas.microsoft.com/office/drawing/2014/main" id="{3F72AED6-B327-3A8F-93BD-A6A8165065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7388" y="1916832"/>
            <a:ext cx="4438332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363538" indent="-363538">
              <a:spcBef>
                <a:spcPts val="600"/>
              </a:spcBef>
            </a:pPr>
            <a:r>
              <a:rPr lang="fr-CH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Mensualités actuarielles</a:t>
            </a:r>
          </a:p>
          <a:p>
            <a:pPr marL="363538" indent="-363538">
              <a:spcBef>
                <a:spcPts val="600"/>
              </a:spcBef>
            </a:pPr>
            <a:r>
              <a:rPr lang="fr-CH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Jusqu’à 58 ans</a:t>
            </a:r>
          </a:p>
          <a:p>
            <a:pPr marL="363538" indent="-363538">
              <a:spcBef>
                <a:spcPts val="600"/>
              </a:spcBef>
            </a:pPr>
            <a:r>
              <a:rPr lang="fr-CH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Durée dépend de l’âge de départ</a:t>
            </a:r>
          </a:p>
          <a:p>
            <a:pPr marL="363538" indent="-363538">
              <a:spcBef>
                <a:spcPts val="600"/>
              </a:spcBef>
            </a:pPr>
            <a:r>
              <a:rPr lang="fr-CH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Couverture risques : OUI</a:t>
            </a:r>
          </a:p>
          <a:p>
            <a:pPr marL="363538" indent="-363538">
              <a:spcBef>
                <a:spcPts val="600"/>
              </a:spcBef>
            </a:pPr>
            <a:r>
              <a:rPr lang="fr-CH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Coût : 26’980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BAC5C527-1B69-5848-199F-EEC95560D7C0}"/>
              </a:ext>
            </a:extLst>
          </p:cNvPr>
          <p:cNvSpPr txBox="1"/>
          <p:nvPr/>
        </p:nvSpPr>
        <p:spPr>
          <a:xfrm>
            <a:off x="9710685" y="4575854"/>
            <a:ext cx="1224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200" b="1" dirty="0"/>
              <a:t>→ 237 /mois</a:t>
            </a:r>
          </a:p>
        </p:txBody>
      </p:sp>
    </p:spTree>
    <p:extLst>
      <p:ext uri="{BB962C8B-B14F-4D97-AF65-F5344CB8AC3E}">
        <p14:creationId xmlns:p14="http://schemas.microsoft.com/office/powerpoint/2010/main" val="2399222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5" grpId="0"/>
      <p:bldP spid="5" grpId="0"/>
      <p:bldP spid="8" grpId="0"/>
      <p:bldP spid="17" grpId="0"/>
      <p:bldP spid="1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Points d’interrogation de couleurs différentes">
            <a:extLst>
              <a:ext uri="{FF2B5EF4-FFF2-40B4-BE49-F238E27FC236}">
                <a16:creationId xmlns:a16="http://schemas.microsoft.com/office/drawing/2014/main" id="{2D1B2954-C6BB-1DA7-1898-EE6B7C8EEB7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 l="23044" r="26956"/>
          <a:stretch/>
        </p:blipFill>
        <p:spPr>
          <a:xfrm>
            <a:off x="6095988" y="0"/>
            <a:ext cx="6096012" cy="6858000"/>
          </a:xfrm>
          <a:prstGeom prst="rect">
            <a:avLst/>
          </a:prstGeom>
          <a:noFill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EF284781-8347-5980-E6A0-72F91AE22E43}"/>
              </a:ext>
            </a:extLst>
          </p:cNvPr>
          <p:cNvSpPr txBox="1">
            <a:spLocks/>
          </p:cNvSpPr>
          <p:nvPr/>
        </p:nvSpPr>
        <p:spPr>
          <a:xfrm>
            <a:off x="630670" y="2636912"/>
            <a:ext cx="5926501" cy="1328400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kern="1200">
                <a:solidFill>
                  <a:schemeClr val="accent3"/>
                </a:solidFill>
                <a:latin typeface="Aptos" panose="020B0004020202020204" pitchFamily="34" charset="0"/>
                <a:ea typeface="+mj-ea"/>
                <a:cs typeface="+mj-cs"/>
              </a:defRPr>
            </a:lvl1pPr>
          </a:lstStyle>
          <a:p>
            <a:r>
              <a:rPr lang="fr-FR" sz="3600" dirty="0"/>
              <a:t>Vos questions</a:t>
            </a:r>
          </a:p>
          <a:p>
            <a:pPr marL="1074738">
              <a:spcBef>
                <a:spcPts val="1800"/>
              </a:spcBef>
            </a:pPr>
            <a:r>
              <a:rPr lang="fr-FR" sz="3600" dirty="0"/>
              <a:t>Nos réponses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656ED28-8492-F7F5-5FDF-B31FFFBB9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CPEG – Optimiser sa prévoyance</a:t>
            </a:r>
            <a:endParaRPr lang="de-CH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DDDA58A-3A34-6BEE-D1C0-55646D332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7A2B8-3476-4EF8-8CF0-940EB108C252}" type="slidenum">
              <a:rPr lang="de-CH" smtClean="0"/>
              <a:pPr/>
              <a:t>39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821781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CA37FE-E6D3-EF74-373E-2CE2AB8019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E59E245-843A-54C0-2883-79147812ED7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rcRect l="41730"/>
          <a:stretch>
            <a:fillRect/>
          </a:stretch>
        </p:blipFill>
        <p:spPr>
          <a:xfrm>
            <a:off x="0" y="744533"/>
            <a:ext cx="3921855" cy="615139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612A9BD-5DC3-32B1-2F79-2B13F2558E8E}"/>
              </a:ext>
            </a:extLst>
          </p:cNvPr>
          <p:cNvSpPr txBox="1">
            <a:spLocks/>
          </p:cNvSpPr>
          <p:nvPr/>
        </p:nvSpPr>
        <p:spPr>
          <a:xfrm>
            <a:off x="157037" y="31601"/>
            <a:ext cx="9144000" cy="802376"/>
          </a:xfrm>
          <a:prstGeom prst="rect">
            <a:avLst/>
          </a:prstGeom>
          <a:noFill/>
          <a:effectLst/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b="1" kern="120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61950">
              <a:lnSpc>
                <a:spcPct val="120000"/>
              </a:lnSpc>
              <a:spcBef>
                <a:spcPts val="1800"/>
              </a:spcBef>
            </a:pPr>
            <a:r>
              <a:rPr lang="fr-FR" sz="2400" dirty="0">
                <a:solidFill>
                  <a:schemeClr val="accent3"/>
                </a:solidFill>
                <a:latin typeface="Aptos" panose="020B0004020202020204" pitchFamily="34" charset="0"/>
              </a:rPr>
              <a:t>Système de prévoyance suisse</a:t>
            </a:r>
            <a:endParaRPr lang="fr-FR" sz="2400" b="0" dirty="0">
              <a:solidFill>
                <a:schemeClr val="accent3"/>
              </a:solidFill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E1E7E54-E964-1411-39CD-4A0D8A2B7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7A2B8-3476-4EF8-8CF0-940EB108C252}" type="slidenum">
              <a:rPr lang="de-CH" smtClean="0"/>
              <a:pPr/>
              <a:t>4</a:t>
            </a:fld>
            <a:endParaRPr lang="de-CH"/>
          </a:p>
        </p:txBody>
      </p:sp>
      <p:sp>
        <p:nvSpPr>
          <p:cNvPr id="13" name="Espace réservé du contenu 3">
            <a:extLst>
              <a:ext uri="{FF2B5EF4-FFF2-40B4-BE49-F238E27FC236}">
                <a16:creationId xmlns:a16="http://schemas.microsoft.com/office/drawing/2014/main" id="{E59FC351-E3B0-6B36-3DAE-9A926516742B}"/>
              </a:ext>
            </a:extLst>
          </p:cNvPr>
          <p:cNvSpPr txBox="1">
            <a:spLocks/>
          </p:cNvSpPr>
          <p:nvPr/>
        </p:nvSpPr>
        <p:spPr>
          <a:xfrm>
            <a:off x="4034153" y="980728"/>
            <a:ext cx="5337703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400" b="1" kern="12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2100" b="1" kern="1200" dirty="0" smtClean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3550" marR="0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63750" marR="0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60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</a:pPr>
            <a:r>
              <a:rPr lang="fr-CH" dirty="0"/>
              <a:t>Les 3 Piliers</a:t>
            </a: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AA28A039-ECDB-BE6D-73A1-3952FDB00A96}"/>
              </a:ext>
            </a:extLst>
          </p:cNvPr>
          <p:cNvCxnSpPr/>
          <p:nvPr/>
        </p:nvCxnSpPr>
        <p:spPr>
          <a:xfrm>
            <a:off x="3647728" y="1203325"/>
            <a:ext cx="329184" cy="0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 14">
            <a:extLst>
              <a:ext uri="{FF2B5EF4-FFF2-40B4-BE49-F238E27FC236}">
                <a16:creationId xmlns:a16="http://schemas.microsoft.com/office/drawing/2014/main" id="{0536453B-6876-C777-23AC-56CD41F2FF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5428" y="1412777"/>
            <a:ext cx="7745710" cy="4824536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7F06419-5472-2952-6217-E45D7BA699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9816" y="4077072"/>
            <a:ext cx="750088" cy="102604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5062336-0C8A-D9B1-F415-A1F08C8AE2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5427" y="1419950"/>
            <a:ext cx="7745711" cy="4818787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7D2160E2-0628-EDF0-086C-2DD98E06E6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95427" y="1432029"/>
            <a:ext cx="7745711" cy="4885352"/>
          </a:xfrm>
          <a:prstGeom prst="rect">
            <a:avLst/>
          </a:prstGeom>
        </p:spPr>
      </p:pic>
      <p:sp>
        <p:nvSpPr>
          <p:cNvPr id="21" name="Forme libre : forme 20">
            <a:extLst>
              <a:ext uri="{FF2B5EF4-FFF2-40B4-BE49-F238E27FC236}">
                <a16:creationId xmlns:a16="http://schemas.microsoft.com/office/drawing/2014/main" id="{6AAFAC8E-D85B-ADD8-3D3A-4FC635A3DCA5}"/>
              </a:ext>
            </a:extLst>
          </p:cNvPr>
          <p:cNvSpPr/>
          <p:nvPr/>
        </p:nvSpPr>
        <p:spPr>
          <a:xfrm>
            <a:off x="4338320" y="1920240"/>
            <a:ext cx="6918960" cy="1300480"/>
          </a:xfrm>
          <a:custGeom>
            <a:avLst/>
            <a:gdLst>
              <a:gd name="connsiteX0" fmla="*/ 0 w 6918960"/>
              <a:gd name="connsiteY0" fmla="*/ 416560 h 1300480"/>
              <a:gd name="connsiteX1" fmla="*/ 0 w 6918960"/>
              <a:gd name="connsiteY1" fmla="*/ 0 h 1300480"/>
              <a:gd name="connsiteX2" fmla="*/ 6918960 w 6918960"/>
              <a:gd name="connsiteY2" fmla="*/ 10160 h 1300480"/>
              <a:gd name="connsiteX3" fmla="*/ 6908800 w 6918960"/>
              <a:gd name="connsiteY3" fmla="*/ 1300480 h 1300480"/>
              <a:gd name="connsiteX4" fmla="*/ 3393440 w 6918960"/>
              <a:gd name="connsiteY4" fmla="*/ 1168400 h 1300480"/>
              <a:gd name="connsiteX5" fmla="*/ 2357120 w 6918960"/>
              <a:gd name="connsiteY5" fmla="*/ 1036320 h 1300480"/>
              <a:gd name="connsiteX6" fmla="*/ 1737360 w 6918960"/>
              <a:gd name="connsiteY6" fmla="*/ 833120 h 1300480"/>
              <a:gd name="connsiteX7" fmla="*/ 1320800 w 6918960"/>
              <a:gd name="connsiteY7" fmla="*/ 741680 h 1300480"/>
              <a:gd name="connsiteX8" fmla="*/ 0 w 6918960"/>
              <a:gd name="connsiteY8" fmla="*/ 416560 h 130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18960" h="1300480">
                <a:moveTo>
                  <a:pt x="0" y="416560"/>
                </a:moveTo>
                <a:lnTo>
                  <a:pt x="0" y="0"/>
                </a:lnTo>
                <a:lnTo>
                  <a:pt x="6918960" y="10160"/>
                </a:lnTo>
                <a:cubicBezTo>
                  <a:pt x="6915573" y="440267"/>
                  <a:pt x="6912187" y="870373"/>
                  <a:pt x="6908800" y="1300480"/>
                </a:cubicBezTo>
                <a:lnTo>
                  <a:pt x="3393440" y="1168400"/>
                </a:lnTo>
                <a:lnTo>
                  <a:pt x="2357120" y="1036320"/>
                </a:lnTo>
                <a:lnTo>
                  <a:pt x="1737360" y="833120"/>
                </a:lnTo>
                <a:lnTo>
                  <a:pt x="1320800" y="741680"/>
                </a:lnTo>
                <a:lnTo>
                  <a:pt x="0" y="416560"/>
                </a:lnTo>
                <a:close/>
              </a:path>
            </a:pathLst>
          </a:custGeom>
          <a:solidFill>
            <a:srgbClr val="FF9F9F">
              <a:alpha val="38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0C161657-6574-2AD8-BB29-FFF870B0D0A6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rgbClr val="C00000">
                <a:tint val="45000"/>
                <a:satMod val="400000"/>
              </a:srgbClr>
            </a:duotone>
          </a:blip>
          <a:srcRect t="28802"/>
          <a:stretch>
            <a:fillRect/>
          </a:stretch>
        </p:blipFill>
        <p:spPr>
          <a:xfrm>
            <a:off x="9192344" y="2226999"/>
            <a:ext cx="1104735" cy="7599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Espace réservé du contenu 3">
            <a:extLst>
              <a:ext uri="{FF2B5EF4-FFF2-40B4-BE49-F238E27FC236}">
                <a16:creationId xmlns:a16="http://schemas.microsoft.com/office/drawing/2014/main" id="{E39FAAE7-C9CB-A868-45AF-CF208863760A}"/>
              </a:ext>
            </a:extLst>
          </p:cNvPr>
          <p:cNvSpPr txBox="1">
            <a:spLocks/>
          </p:cNvSpPr>
          <p:nvPr/>
        </p:nvSpPr>
        <p:spPr>
          <a:xfrm>
            <a:off x="9086742" y="2014744"/>
            <a:ext cx="2136484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400" b="1" kern="12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2100" b="1" kern="1200" dirty="0" smtClean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3550" marR="0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63750" marR="0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60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</a:pPr>
            <a:r>
              <a:rPr lang="fr-CH" sz="1400" dirty="0">
                <a:solidFill>
                  <a:srgbClr val="C00000"/>
                </a:solidFill>
              </a:rPr>
              <a:t>3</a:t>
            </a:r>
            <a:r>
              <a:rPr lang="fr-CH" sz="1400" baseline="30000" dirty="0">
                <a:solidFill>
                  <a:srgbClr val="C00000"/>
                </a:solidFill>
              </a:rPr>
              <a:t>e</a:t>
            </a:r>
            <a:r>
              <a:rPr lang="fr-CH" sz="1400" dirty="0">
                <a:solidFill>
                  <a:srgbClr val="C00000"/>
                </a:solidFill>
              </a:rPr>
              <a:t> pilier A et B</a:t>
            </a:r>
          </a:p>
        </p:txBody>
      </p:sp>
      <p:sp>
        <p:nvSpPr>
          <p:cNvPr id="2" name="Espace réservé du contenu 3">
            <a:extLst>
              <a:ext uri="{FF2B5EF4-FFF2-40B4-BE49-F238E27FC236}">
                <a16:creationId xmlns:a16="http://schemas.microsoft.com/office/drawing/2014/main" id="{2C6196A0-1D93-86E1-AAC0-3F53BEA93F61}"/>
              </a:ext>
            </a:extLst>
          </p:cNvPr>
          <p:cNvSpPr txBox="1">
            <a:spLocks/>
          </p:cNvSpPr>
          <p:nvPr/>
        </p:nvSpPr>
        <p:spPr>
          <a:xfrm>
            <a:off x="328195" y="4728191"/>
            <a:ext cx="3319533" cy="24508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400" b="1" kern="12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2100" b="1" kern="1200" dirty="0" smtClean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3550" marR="0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63750" marR="0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60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</a:pPr>
            <a:r>
              <a:rPr lang="fr-CH" sz="2800" dirty="0"/>
              <a:t>Rente viagère plafonnée à 30’240 pour 44 années d’assurance</a:t>
            </a:r>
          </a:p>
        </p:txBody>
      </p:sp>
      <p:sp>
        <p:nvSpPr>
          <p:cNvPr id="3" name="Espace réservé du contenu 3">
            <a:extLst>
              <a:ext uri="{FF2B5EF4-FFF2-40B4-BE49-F238E27FC236}">
                <a16:creationId xmlns:a16="http://schemas.microsoft.com/office/drawing/2014/main" id="{7963C240-1005-6EED-F2C2-C45FFF4BA278}"/>
              </a:ext>
            </a:extLst>
          </p:cNvPr>
          <p:cNvSpPr txBox="1">
            <a:spLocks/>
          </p:cNvSpPr>
          <p:nvPr/>
        </p:nvSpPr>
        <p:spPr>
          <a:xfrm>
            <a:off x="384344" y="3109278"/>
            <a:ext cx="3319533" cy="24508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400" b="1" kern="12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2100" b="1" kern="1200" dirty="0" smtClean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3550" marR="0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63750" marR="0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60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</a:pPr>
            <a:r>
              <a:rPr lang="fr-CH" sz="2800" dirty="0">
                <a:solidFill>
                  <a:srgbClr val="7030A0"/>
                </a:solidFill>
              </a:rPr>
              <a:t>Rente viagère plafonnée à 21’848 pour 40 années d’assurance</a:t>
            </a:r>
          </a:p>
        </p:txBody>
      </p:sp>
      <p:sp>
        <p:nvSpPr>
          <p:cNvPr id="6" name="Espace réservé du contenu 3">
            <a:extLst>
              <a:ext uri="{FF2B5EF4-FFF2-40B4-BE49-F238E27FC236}">
                <a16:creationId xmlns:a16="http://schemas.microsoft.com/office/drawing/2014/main" id="{5AD1CFCF-3E06-3498-CE4D-E033393179E6}"/>
              </a:ext>
            </a:extLst>
          </p:cNvPr>
          <p:cNvSpPr txBox="1">
            <a:spLocks/>
          </p:cNvSpPr>
          <p:nvPr/>
        </p:nvSpPr>
        <p:spPr>
          <a:xfrm>
            <a:off x="411872" y="1825975"/>
            <a:ext cx="3319533" cy="14824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400" b="1" kern="12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2100" b="1" kern="1200" dirty="0" smtClean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3550" marR="0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63750" marR="0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60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</a:pPr>
            <a:r>
              <a:rPr lang="fr-CH" sz="2800" dirty="0">
                <a:solidFill>
                  <a:srgbClr val="7030A0"/>
                </a:solidFill>
              </a:rPr>
              <a:t>Dépend du plan d’assurance choisi par l’employeur</a:t>
            </a:r>
          </a:p>
        </p:txBody>
      </p:sp>
      <p:sp>
        <p:nvSpPr>
          <p:cNvPr id="7" name="Espace réservé du contenu 3">
            <a:extLst>
              <a:ext uri="{FF2B5EF4-FFF2-40B4-BE49-F238E27FC236}">
                <a16:creationId xmlns:a16="http://schemas.microsoft.com/office/drawing/2014/main" id="{15DE34E8-8BC4-1798-B549-20B54C5BD646}"/>
              </a:ext>
            </a:extLst>
          </p:cNvPr>
          <p:cNvSpPr txBox="1">
            <a:spLocks/>
          </p:cNvSpPr>
          <p:nvPr/>
        </p:nvSpPr>
        <p:spPr>
          <a:xfrm>
            <a:off x="411872" y="600485"/>
            <a:ext cx="3319533" cy="14824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400" b="1" kern="12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2100" b="1" kern="1200" dirty="0" smtClean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3550" marR="0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63750" marR="0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60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</a:pPr>
            <a:r>
              <a:rPr lang="fr-CH" sz="2800" dirty="0">
                <a:solidFill>
                  <a:srgbClr val="C00000"/>
                </a:solidFill>
              </a:rPr>
              <a:t>Dépend du prestataire choisi par l’assuré</a:t>
            </a:r>
          </a:p>
        </p:txBody>
      </p:sp>
    </p:spTree>
    <p:extLst>
      <p:ext uri="{BB962C8B-B14F-4D97-AF65-F5344CB8AC3E}">
        <p14:creationId xmlns:p14="http://schemas.microsoft.com/office/powerpoint/2010/main" val="4107908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/>
      <p:bldP spid="2" grpId="0"/>
      <p:bldP spid="2" grpId="1"/>
      <p:bldP spid="3" grpId="0"/>
      <p:bldP spid="3" grpId="1"/>
      <p:bldP spid="6" grpId="0"/>
      <p:bldP spid="6" grpId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851EB4-944A-783E-2573-4A611F5A06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1A47128-45C8-0FD9-44A6-7BFE043C5B9D}"/>
              </a:ext>
            </a:extLst>
          </p:cNvPr>
          <p:cNvSpPr txBox="1">
            <a:spLocks/>
          </p:cNvSpPr>
          <p:nvPr/>
        </p:nvSpPr>
        <p:spPr>
          <a:xfrm>
            <a:off x="157037" y="31601"/>
            <a:ext cx="9144000" cy="802376"/>
          </a:xfrm>
          <a:prstGeom prst="rect">
            <a:avLst/>
          </a:prstGeom>
          <a:solidFill>
            <a:schemeClr val="bg1">
              <a:alpha val="50000"/>
            </a:schemeClr>
          </a:solidFill>
          <a:effectLst/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b="1" kern="120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61950">
              <a:lnSpc>
                <a:spcPct val="120000"/>
              </a:lnSpc>
              <a:spcBef>
                <a:spcPts val="1800"/>
              </a:spcBef>
            </a:pPr>
            <a:r>
              <a:rPr lang="fr-FR" sz="2400" dirty="0">
                <a:solidFill>
                  <a:schemeClr val="accent3"/>
                </a:solidFill>
                <a:latin typeface="Aptos" panose="020B0004020202020204" pitchFamily="34" charset="0"/>
              </a:rPr>
              <a:t>Systèmes d’épargne</a:t>
            </a:r>
            <a:endParaRPr lang="fr-FR" sz="2400" b="0" dirty="0">
              <a:solidFill>
                <a:schemeClr val="accent3"/>
              </a:solidFill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D9DF811-55F8-3CB2-6CE8-C054C44F6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7A2B8-3476-4EF8-8CF0-940EB108C252}" type="slidenum">
              <a:rPr lang="de-CH" smtClean="0"/>
              <a:pPr/>
              <a:t>5</a:t>
            </a:fld>
            <a:endParaRPr lang="de-CH"/>
          </a:p>
        </p:txBody>
      </p:sp>
      <p:sp>
        <p:nvSpPr>
          <p:cNvPr id="7" name="Espace réservé du contenu 3">
            <a:extLst>
              <a:ext uri="{FF2B5EF4-FFF2-40B4-BE49-F238E27FC236}">
                <a16:creationId xmlns:a16="http://schemas.microsoft.com/office/drawing/2014/main" id="{A4A081AD-DFF7-A7F7-07C8-7DD4257B4E97}"/>
              </a:ext>
            </a:extLst>
          </p:cNvPr>
          <p:cNvSpPr txBox="1">
            <a:spLocks/>
          </p:cNvSpPr>
          <p:nvPr/>
        </p:nvSpPr>
        <p:spPr>
          <a:xfrm>
            <a:off x="4034153" y="980728"/>
            <a:ext cx="5337703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400" b="1" kern="12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2100" b="1" kern="1200" dirty="0" smtClean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3550" marR="0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63750" marR="0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60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</a:pPr>
            <a:r>
              <a:rPr lang="fr-CH" dirty="0"/>
              <a:t>Primauté des cotisations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6F4F6778-D3E8-BCA6-0343-5D12F53824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6822" y="2538736"/>
            <a:ext cx="745402" cy="813166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E315C539-0D1B-110A-6482-2A59FF19F1A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3333" y1="31944" x2="43333" y2="31944"/>
                        <a14:foregroundMark x1="40833" y1="40972" x2="40833" y2="40972"/>
                        <a14:foregroundMark x1="73472" y1="52500" x2="73472" y2="52500"/>
                      </a14:backgroundRemoval>
                    </a14:imgEffect>
                    <a14:imgEffect>
                      <a14:colorTemperature colorTemp="47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63752" y="1366983"/>
            <a:ext cx="1469621" cy="1469621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CEBE120D-1169-9E87-8928-291705D9F57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932424" y="1836844"/>
            <a:ext cx="856269" cy="107964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6CED575-C8B5-23C9-32BC-498901370A9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0303" l="654" r="48693">
                        <a14:foregroundMark x1="10784" y1="18182" x2="7190" y2="50303"/>
                        <a14:foregroundMark x1="7190" y1="50303" x2="7843" y2="59394"/>
                        <a14:foregroundMark x1="3922" y1="53939" x2="7843" y2="71515"/>
                        <a14:foregroundMark x1="7516" y1="73333" x2="11765" y2="81212"/>
                        <a14:foregroundMark x1="4248" y1="63030" x2="3595" y2="35152"/>
                        <a14:foregroundMark x1="2614" y1="53333" x2="2614" y2="53333"/>
                        <a14:foregroundMark x1="2941" y1="33939" x2="2941" y2="33939"/>
                        <a14:foregroundMark x1="5556" y1="24242" x2="5556" y2="24242"/>
                        <a14:foregroundMark x1="8824" y1="17576" x2="8824" y2="17576"/>
                        <a14:foregroundMark x1="15033" y1="9697" x2="15033" y2="9697"/>
                        <a14:foregroundMark x1="18627" y1="6061" x2="18627" y2="6061"/>
                        <a14:foregroundMark x1="21895" y1="5455" x2="21895" y2="5455"/>
                        <a14:foregroundMark x1="24837" y1="6667" x2="38562" y2="26061"/>
                        <a14:foregroundMark x1="38562" y1="26061" x2="39542" y2="28485"/>
                        <a14:foregroundMark x1="41383" y1="43030" x2="42484" y2="61818"/>
                        <a14:foregroundMark x1="41276" y1="41212" x2="41383" y2="43030"/>
                        <a14:foregroundMark x1="40850" y1="33939" x2="41276" y2="41212"/>
                        <a14:foregroundMark x1="33333" y1="10303" x2="44118" y2="31515"/>
                        <a14:foregroundMark x1="29412" y1="4242" x2="29412" y2="4242"/>
                        <a14:foregroundMark x1="33333" y1="7879" x2="33333" y2="7879"/>
                        <a14:foregroundMark x1="35948" y1="10303" x2="35948" y2="10303"/>
                        <a14:foregroundMark x1="31373" y1="3636" x2="31373" y2="3636"/>
                        <a14:foregroundMark x1="34641" y1="7273" x2="34641" y2="7273"/>
                        <a14:foregroundMark x1="35948" y1="9091" x2="36601" y2="10303"/>
                        <a14:foregroundMark x1="39542" y1="13939" x2="39542" y2="13939"/>
                        <a14:foregroundMark x1="41503" y1="16364" x2="41503" y2="16364"/>
                        <a14:foregroundMark x1="40850" y1="13939" x2="40850" y2="13939"/>
                        <a14:foregroundMark x1="43791" y1="20606" x2="43791" y2="20606"/>
                        <a14:foregroundMark x1="45425" y1="24242" x2="45752" y2="24848"/>
                        <a14:foregroundMark x1="46078" y1="32121" x2="46078" y2="32121"/>
                        <a14:foregroundMark x1="46405" y1="36970" x2="46405" y2="36970"/>
                        <a14:foregroundMark x1="46732" y1="45455" x2="46732" y2="45455"/>
                        <a14:foregroundMark x1="47059" y1="36364" x2="47059" y2="36364"/>
                        <a14:foregroundMark x1="47386" y1="43030" x2="47386" y2="43636"/>
                        <a14:foregroundMark x1="47386" y1="42424" x2="47386" y2="43030"/>
                        <a14:foregroundMark x1="47386" y1="51515" x2="47386" y2="51515"/>
                        <a14:foregroundMark x1="48693" y1="41818" x2="48693" y2="41818"/>
                        <a14:foregroundMark x1="46405" y1="63636" x2="46405" y2="63636"/>
                        <a14:foregroundMark x1="39542" y1="78788" x2="39542" y2="78788"/>
                        <a14:foregroundMark x1="36601" y1="83030" x2="36601" y2="83636"/>
                        <a14:foregroundMark x1="33007" y1="86061" x2="29085" y2="86667"/>
                        <a14:foregroundMark x1="24837" y1="90909" x2="24837" y2="90909"/>
                        <a14:foregroundMark x1="654" y1="47273" x2="654" y2="47273"/>
                        <a14:backgroundMark x1="33660" y1="2424" x2="33660" y2="2424"/>
                        <a14:backgroundMark x1="30719" y1="1212" x2="30719" y2="1212"/>
                        <a14:backgroundMark x1="26471" y1="606" x2="26471" y2="606"/>
                        <a14:backgroundMark x1="19935" y1="1212" x2="19935" y2="1212"/>
                        <a14:backgroundMark x1="23203" y1="606" x2="23203" y2="606"/>
                        <a14:backgroundMark x1="25163" y1="606" x2="25163" y2="606"/>
                        <a14:backgroundMark x1="49673" y1="41212" x2="49673" y2="41212"/>
                        <a14:backgroundMark x1="50327" y1="43030" x2="50327" y2="43030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r="50000" b="6232"/>
          <a:stretch/>
        </p:blipFill>
        <p:spPr>
          <a:xfrm>
            <a:off x="4817819" y="1559527"/>
            <a:ext cx="552956" cy="559164"/>
          </a:xfrm>
          <a:prstGeom prst="rect">
            <a:avLst/>
          </a:prstGeom>
          <a:effectLst/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9EF00EF-4110-5256-00E7-21505C2B9A0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0303" l="654" r="48693">
                        <a14:foregroundMark x1="10784" y1="18182" x2="7190" y2="50303"/>
                        <a14:foregroundMark x1="7190" y1="50303" x2="7843" y2="59394"/>
                        <a14:foregroundMark x1="3922" y1="53939" x2="7843" y2="71515"/>
                        <a14:foregroundMark x1="7516" y1="73333" x2="11765" y2="81212"/>
                        <a14:foregroundMark x1="4248" y1="63030" x2="3595" y2="35152"/>
                        <a14:foregroundMark x1="2614" y1="53333" x2="2614" y2="53333"/>
                        <a14:foregroundMark x1="2941" y1="33939" x2="2941" y2="33939"/>
                        <a14:foregroundMark x1="5556" y1="24242" x2="5556" y2="24242"/>
                        <a14:foregroundMark x1="8824" y1="17576" x2="8824" y2="17576"/>
                        <a14:foregroundMark x1="15033" y1="9697" x2="15033" y2="9697"/>
                        <a14:foregroundMark x1="18627" y1="6061" x2="18627" y2="6061"/>
                        <a14:foregroundMark x1="21895" y1="5455" x2="21895" y2="5455"/>
                        <a14:foregroundMark x1="24837" y1="6667" x2="38562" y2="26061"/>
                        <a14:foregroundMark x1="38562" y1="26061" x2="39542" y2="28485"/>
                        <a14:foregroundMark x1="41383" y1="43030" x2="42484" y2="61818"/>
                        <a14:foregroundMark x1="41276" y1="41212" x2="41383" y2="43030"/>
                        <a14:foregroundMark x1="40850" y1="33939" x2="41276" y2="41212"/>
                        <a14:foregroundMark x1="33333" y1="10303" x2="44118" y2="31515"/>
                        <a14:foregroundMark x1="29412" y1="4242" x2="29412" y2="4242"/>
                        <a14:foregroundMark x1="33333" y1="7879" x2="33333" y2="7879"/>
                        <a14:foregroundMark x1="35948" y1="10303" x2="35948" y2="10303"/>
                        <a14:foregroundMark x1="31373" y1="3636" x2="31373" y2="3636"/>
                        <a14:foregroundMark x1="34641" y1="7273" x2="34641" y2="7273"/>
                        <a14:foregroundMark x1="35948" y1="9091" x2="36601" y2="10303"/>
                        <a14:foregroundMark x1="39542" y1="13939" x2="39542" y2="13939"/>
                        <a14:foregroundMark x1="41503" y1="16364" x2="41503" y2="16364"/>
                        <a14:foregroundMark x1="40850" y1="13939" x2="40850" y2="13939"/>
                        <a14:foregroundMark x1="43791" y1="20606" x2="43791" y2="20606"/>
                        <a14:foregroundMark x1="45425" y1="24242" x2="45752" y2="24848"/>
                        <a14:foregroundMark x1="46078" y1="32121" x2="46078" y2="32121"/>
                        <a14:foregroundMark x1="46405" y1="36970" x2="46405" y2="36970"/>
                        <a14:foregroundMark x1="46732" y1="45455" x2="46732" y2="45455"/>
                        <a14:foregroundMark x1="47059" y1="36364" x2="47059" y2="36364"/>
                        <a14:foregroundMark x1="47386" y1="43030" x2="47386" y2="43636"/>
                        <a14:foregroundMark x1="47386" y1="42424" x2="47386" y2="43030"/>
                        <a14:foregroundMark x1="47386" y1="51515" x2="47386" y2="51515"/>
                        <a14:foregroundMark x1="48693" y1="41818" x2="48693" y2="41818"/>
                        <a14:foregroundMark x1="46405" y1="63636" x2="46405" y2="63636"/>
                        <a14:foregroundMark x1="39542" y1="78788" x2="39542" y2="78788"/>
                        <a14:foregroundMark x1="36601" y1="83030" x2="36601" y2="83636"/>
                        <a14:foregroundMark x1="33007" y1="86061" x2="29085" y2="86667"/>
                        <a14:foregroundMark x1="24837" y1="90909" x2="24837" y2="90909"/>
                        <a14:foregroundMark x1="654" y1="47273" x2="654" y2="47273"/>
                        <a14:backgroundMark x1="33660" y1="2424" x2="33660" y2="2424"/>
                        <a14:backgroundMark x1="30719" y1="1212" x2="30719" y2="1212"/>
                        <a14:backgroundMark x1="26471" y1="606" x2="26471" y2="606"/>
                        <a14:backgroundMark x1="19935" y1="1212" x2="19935" y2="1212"/>
                        <a14:backgroundMark x1="23203" y1="606" x2="23203" y2="606"/>
                        <a14:backgroundMark x1="25163" y1="606" x2="25163" y2="606"/>
                        <a14:backgroundMark x1="49673" y1="41212" x2="49673" y2="41212"/>
                        <a14:backgroundMark x1="50327" y1="43030" x2="50327" y2="43030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r="50000" b="6232"/>
          <a:stretch/>
        </p:blipFill>
        <p:spPr>
          <a:xfrm>
            <a:off x="4817819" y="2535089"/>
            <a:ext cx="552956" cy="559164"/>
          </a:xfrm>
          <a:prstGeom prst="rect">
            <a:avLst/>
          </a:prstGeom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75EB8D5-DDD5-04C5-80BD-571FFD2DD1D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25471" t="31216" r="28008" b="36328"/>
          <a:stretch>
            <a:fillRect/>
          </a:stretch>
        </p:blipFill>
        <p:spPr>
          <a:xfrm>
            <a:off x="5819388" y="1983733"/>
            <a:ext cx="936104" cy="626738"/>
          </a:xfrm>
          <a:prstGeom prst="rect">
            <a:avLst/>
          </a:prstGeom>
        </p:spPr>
      </p:pic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210D8EEC-F332-D194-C6AD-1D54595C8218}"/>
              </a:ext>
            </a:extLst>
          </p:cNvPr>
          <p:cNvCxnSpPr/>
          <p:nvPr/>
        </p:nvCxnSpPr>
        <p:spPr>
          <a:xfrm>
            <a:off x="3647728" y="1203325"/>
            <a:ext cx="329184" cy="0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space réservé du contenu 3">
            <a:extLst>
              <a:ext uri="{FF2B5EF4-FFF2-40B4-BE49-F238E27FC236}">
                <a16:creationId xmlns:a16="http://schemas.microsoft.com/office/drawing/2014/main" id="{111B2755-B3D4-D3EE-ABBE-58B706308FAE}"/>
              </a:ext>
            </a:extLst>
          </p:cNvPr>
          <p:cNvSpPr txBox="1">
            <a:spLocks/>
          </p:cNvSpPr>
          <p:nvPr/>
        </p:nvSpPr>
        <p:spPr>
          <a:xfrm>
            <a:off x="4151784" y="3803664"/>
            <a:ext cx="5337703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400" b="1" kern="12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2100" b="1" kern="1200" dirty="0" smtClean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3550" marR="0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63750" marR="0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60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</a:pPr>
            <a:r>
              <a:rPr lang="fr-CH" dirty="0"/>
              <a:t>Primauté des prestations</a:t>
            </a: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2A7A37B4-2596-83C6-EA56-BED4CFD08C9E}"/>
              </a:ext>
            </a:extLst>
          </p:cNvPr>
          <p:cNvCxnSpPr/>
          <p:nvPr/>
        </p:nvCxnSpPr>
        <p:spPr>
          <a:xfrm>
            <a:off x="3765359" y="4026261"/>
            <a:ext cx="329184" cy="0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Image 21">
            <a:extLst>
              <a:ext uri="{FF2B5EF4-FFF2-40B4-BE49-F238E27FC236}">
                <a16:creationId xmlns:a16="http://schemas.microsoft.com/office/drawing/2014/main" id="{1D636383-F520-7B5B-F27B-12CB182E74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5791" y="5352138"/>
            <a:ext cx="745402" cy="813166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039B1275-30D4-F187-0788-B3E8E1F5A71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3333" y1="31944" x2="43333" y2="31944"/>
                        <a14:foregroundMark x1="40833" y1="40972" x2="40833" y2="40972"/>
                        <a14:foregroundMark x1="73472" y1="52500" x2="73472" y2="52500"/>
                      </a14:backgroundRemoval>
                    </a14:imgEffect>
                    <a14:imgEffect>
                      <a14:colorTemperature colorTemp="47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62721" y="4191627"/>
            <a:ext cx="1469621" cy="1469621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A0872FCB-5420-AC0B-9E3F-07DAA3822D4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477104" y="4622971"/>
            <a:ext cx="856269" cy="107964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297D2660-7D56-3098-0FB4-91522766D68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0303" l="654" r="48693">
                        <a14:foregroundMark x1="10784" y1="18182" x2="7190" y2="50303"/>
                        <a14:foregroundMark x1="7190" y1="50303" x2="7843" y2="59394"/>
                        <a14:foregroundMark x1="3922" y1="53939" x2="7843" y2="71515"/>
                        <a14:foregroundMark x1="7516" y1="73333" x2="11765" y2="81212"/>
                        <a14:foregroundMark x1="4248" y1="63030" x2="3595" y2="35152"/>
                        <a14:foregroundMark x1="2614" y1="53333" x2="2614" y2="53333"/>
                        <a14:foregroundMark x1="2941" y1="33939" x2="2941" y2="33939"/>
                        <a14:foregroundMark x1="5556" y1="24242" x2="5556" y2="24242"/>
                        <a14:foregroundMark x1="8824" y1="17576" x2="8824" y2="17576"/>
                        <a14:foregroundMark x1="15033" y1="9697" x2="15033" y2="9697"/>
                        <a14:foregroundMark x1="18627" y1="6061" x2="18627" y2="6061"/>
                        <a14:foregroundMark x1="21895" y1="5455" x2="21895" y2="5455"/>
                        <a14:foregroundMark x1="24837" y1="6667" x2="38562" y2="26061"/>
                        <a14:foregroundMark x1="38562" y1="26061" x2="39542" y2="28485"/>
                        <a14:foregroundMark x1="41383" y1="43030" x2="42484" y2="61818"/>
                        <a14:foregroundMark x1="41276" y1="41212" x2="41383" y2="43030"/>
                        <a14:foregroundMark x1="40850" y1="33939" x2="41276" y2="41212"/>
                        <a14:foregroundMark x1="33333" y1="10303" x2="44118" y2="31515"/>
                        <a14:foregroundMark x1="29412" y1="4242" x2="29412" y2="4242"/>
                        <a14:foregroundMark x1="33333" y1="7879" x2="33333" y2="7879"/>
                        <a14:foregroundMark x1="35948" y1="10303" x2="35948" y2="10303"/>
                        <a14:foregroundMark x1="31373" y1="3636" x2="31373" y2="3636"/>
                        <a14:foregroundMark x1="34641" y1="7273" x2="34641" y2="7273"/>
                        <a14:foregroundMark x1="35948" y1="9091" x2="36601" y2="10303"/>
                        <a14:foregroundMark x1="39542" y1="13939" x2="39542" y2="13939"/>
                        <a14:foregroundMark x1="41503" y1="16364" x2="41503" y2="16364"/>
                        <a14:foregroundMark x1="40850" y1="13939" x2="40850" y2="13939"/>
                        <a14:foregroundMark x1="43791" y1="20606" x2="43791" y2="20606"/>
                        <a14:foregroundMark x1="45425" y1="24242" x2="45752" y2="24848"/>
                        <a14:foregroundMark x1="46078" y1="32121" x2="46078" y2="32121"/>
                        <a14:foregroundMark x1="46405" y1="36970" x2="46405" y2="36970"/>
                        <a14:foregroundMark x1="46732" y1="45455" x2="46732" y2="45455"/>
                        <a14:foregroundMark x1="47059" y1="36364" x2="47059" y2="36364"/>
                        <a14:foregroundMark x1="47386" y1="43030" x2="47386" y2="43636"/>
                        <a14:foregroundMark x1="47386" y1="42424" x2="47386" y2="43030"/>
                        <a14:foregroundMark x1="47386" y1="51515" x2="47386" y2="51515"/>
                        <a14:foregroundMark x1="48693" y1="41818" x2="48693" y2="41818"/>
                        <a14:foregroundMark x1="46405" y1="63636" x2="46405" y2="63636"/>
                        <a14:foregroundMark x1="39542" y1="78788" x2="39542" y2="78788"/>
                        <a14:foregroundMark x1="36601" y1="83030" x2="36601" y2="83636"/>
                        <a14:foregroundMark x1="33007" y1="86061" x2="29085" y2="86667"/>
                        <a14:foregroundMark x1="24837" y1="90909" x2="24837" y2="90909"/>
                        <a14:foregroundMark x1="654" y1="47273" x2="654" y2="47273"/>
                        <a14:backgroundMark x1="33660" y1="2424" x2="33660" y2="2424"/>
                        <a14:backgroundMark x1="30719" y1="1212" x2="30719" y2="1212"/>
                        <a14:backgroundMark x1="26471" y1="606" x2="26471" y2="606"/>
                        <a14:backgroundMark x1="19935" y1="1212" x2="19935" y2="1212"/>
                        <a14:backgroundMark x1="23203" y1="606" x2="23203" y2="606"/>
                        <a14:backgroundMark x1="25163" y1="606" x2="25163" y2="606"/>
                        <a14:backgroundMark x1="49673" y1="41212" x2="49673" y2="41212"/>
                        <a14:backgroundMark x1="50327" y1="43030" x2="50327" y2="43030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r="50000" b="6232"/>
          <a:stretch/>
        </p:blipFill>
        <p:spPr>
          <a:xfrm>
            <a:off x="7516788" y="4372929"/>
            <a:ext cx="552956" cy="559164"/>
          </a:xfrm>
          <a:prstGeom prst="rect">
            <a:avLst/>
          </a:prstGeom>
          <a:effectLst/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E0BB4179-C95D-9446-6329-EB67C9FD1F6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0303" l="654" r="48693">
                        <a14:foregroundMark x1="10784" y1="18182" x2="7190" y2="50303"/>
                        <a14:foregroundMark x1="7190" y1="50303" x2="7843" y2="59394"/>
                        <a14:foregroundMark x1="3922" y1="53939" x2="7843" y2="71515"/>
                        <a14:foregroundMark x1="7516" y1="73333" x2="11765" y2="81212"/>
                        <a14:foregroundMark x1="4248" y1="63030" x2="3595" y2="35152"/>
                        <a14:foregroundMark x1="2614" y1="53333" x2="2614" y2="53333"/>
                        <a14:foregroundMark x1="2941" y1="33939" x2="2941" y2="33939"/>
                        <a14:foregroundMark x1="5556" y1="24242" x2="5556" y2="24242"/>
                        <a14:foregroundMark x1="8824" y1="17576" x2="8824" y2="17576"/>
                        <a14:foregroundMark x1="15033" y1="9697" x2="15033" y2="9697"/>
                        <a14:foregroundMark x1="18627" y1="6061" x2="18627" y2="6061"/>
                        <a14:foregroundMark x1="21895" y1="5455" x2="21895" y2="5455"/>
                        <a14:foregroundMark x1="24837" y1="6667" x2="38562" y2="26061"/>
                        <a14:foregroundMark x1="38562" y1="26061" x2="39542" y2="28485"/>
                        <a14:foregroundMark x1="41383" y1="43030" x2="42484" y2="61818"/>
                        <a14:foregroundMark x1="41276" y1="41212" x2="41383" y2="43030"/>
                        <a14:foregroundMark x1="40850" y1="33939" x2="41276" y2="41212"/>
                        <a14:foregroundMark x1="33333" y1="10303" x2="44118" y2="31515"/>
                        <a14:foregroundMark x1="29412" y1="4242" x2="29412" y2="4242"/>
                        <a14:foregroundMark x1="33333" y1="7879" x2="33333" y2="7879"/>
                        <a14:foregroundMark x1="35948" y1="10303" x2="35948" y2="10303"/>
                        <a14:foregroundMark x1="31373" y1="3636" x2="31373" y2="3636"/>
                        <a14:foregroundMark x1="34641" y1="7273" x2="34641" y2="7273"/>
                        <a14:foregroundMark x1="35948" y1="9091" x2="36601" y2="10303"/>
                        <a14:foregroundMark x1="39542" y1="13939" x2="39542" y2="13939"/>
                        <a14:foregroundMark x1="41503" y1="16364" x2="41503" y2="16364"/>
                        <a14:foregroundMark x1="40850" y1="13939" x2="40850" y2="13939"/>
                        <a14:foregroundMark x1="43791" y1="20606" x2="43791" y2="20606"/>
                        <a14:foregroundMark x1="45425" y1="24242" x2="45752" y2="24848"/>
                        <a14:foregroundMark x1="46078" y1="32121" x2="46078" y2="32121"/>
                        <a14:foregroundMark x1="46405" y1="36970" x2="46405" y2="36970"/>
                        <a14:foregroundMark x1="46732" y1="45455" x2="46732" y2="45455"/>
                        <a14:foregroundMark x1="47059" y1="36364" x2="47059" y2="36364"/>
                        <a14:foregroundMark x1="47386" y1="43030" x2="47386" y2="43636"/>
                        <a14:foregroundMark x1="47386" y1="42424" x2="47386" y2="43030"/>
                        <a14:foregroundMark x1="47386" y1="51515" x2="47386" y2="51515"/>
                        <a14:foregroundMark x1="48693" y1="41818" x2="48693" y2="41818"/>
                        <a14:foregroundMark x1="46405" y1="63636" x2="46405" y2="63636"/>
                        <a14:foregroundMark x1="39542" y1="78788" x2="39542" y2="78788"/>
                        <a14:foregroundMark x1="36601" y1="83030" x2="36601" y2="83636"/>
                        <a14:foregroundMark x1="33007" y1="86061" x2="29085" y2="86667"/>
                        <a14:foregroundMark x1="24837" y1="90909" x2="24837" y2="90909"/>
                        <a14:foregroundMark x1="654" y1="47273" x2="654" y2="47273"/>
                        <a14:backgroundMark x1="33660" y1="2424" x2="33660" y2="2424"/>
                        <a14:backgroundMark x1="30719" y1="1212" x2="30719" y2="1212"/>
                        <a14:backgroundMark x1="26471" y1="606" x2="26471" y2="606"/>
                        <a14:backgroundMark x1="19935" y1="1212" x2="19935" y2="1212"/>
                        <a14:backgroundMark x1="23203" y1="606" x2="23203" y2="606"/>
                        <a14:backgroundMark x1="25163" y1="606" x2="25163" y2="606"/>
                        <a14:backgroundMark x1="49673" y1="41212" x2="49673" y2="41212"/>
                        <a14:backgroundMark x1="50327" y1="43030" x2="50327" y2="43030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r="50000" b="6232"/>
          <a:stretch/>
        </p:blipFill>
        <p:spPr>
          <a:xfrm>
            <a:off x="7516788" y="5348491"/>
            <a:ext cx="552956" cy="559164"/>
          </a:xfrm>
          <a:prstGeom prst="rect">
            <a:avLst/>
          </a:prstGeom>
          <a:effectLst/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D98DF45F-8A70-D29C-708C-CE8048228BC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25471" t="31216" r="28008" b="36328"/>
          <a:stretch>
            <a:fillRect/>
          </a:stretch>
        </p:blipFill>
        <p:spPr>
          <a:xfrm>
            <a:off x="5856790" y="4915196"/>
            <a:ext cx="936104" cy="626738"/>
          </a:xfrm>
          <a:prstGeom prst="rect">
            <a:avLst/>
          </a:prstGeom>
        </p:spPr>
      </p:pic>
      <p:sp>
        <p:nvSpPr>
          <p:cNvPr id="28" name="Espace réservé du contenu 3">
            <a:extLst>
              <a:ext uri="{FF2B5EF4-FFF2-40B4-BE49-F238E27FC236}">
                <a16:creationId xmlns:a16="http://schemas.microsoft.com/office/drawing/2014/main" id="{827DFDA2-CE64-E4DB-22E7-694BCA5D1256}"/>
              </a:ext>
            </a:extLst>
          </p:cNvPr>
          <p:cNvSpPr txBox="1">
            <a:spLocks/>
          </p:cNvSpPr>
          <p:nvPr/>
        </p:nvSpPr>
        <p:spPr>
          <a:xfrm>
            <a:off x="8317140" y="1551131"/>
            <a:ext cx="3755523" cy="22525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400" b="1" kern="12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2100" b="1" kern="1200" dirty="0" smtClean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3550" marR="0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63750" marR="0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60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fr-CH" sz="1800" b="0" i="1" dirty="0"/>
              <a:t>Caisses privées</a:t>
            </a:r>
          </a:p>
          <a:p>
            <a:pPr marL="263525">
              <a:spcBef>
                <a:spcPts val="0"/>
              </a:spcBef>
            </a:pPr>
            <a:r>
              <a:rPr lang="fr-CH" sz="1800" b="0" i="1" dirty="0"/>
              <a:t>Caisses publiques alémaniques</a:t>
            </a:r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fr-CH" sz="1800" b="0" i="1" dirty="0"/>
              <a:t>Avoir vieillesse LPP</a:t>
            </a:r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fr-CH" sz="1800" b="0" i="1" dirty="0"/>
              <a:t>3</a:t>
            </a:r>
            <a:r>
              <a:rPr lang="fr-CH" sz="1800" b="0" i="1" baseline="30000" dirty="0"/>
              <a:t>ème</a:t>
            </a:r>
            <a:r>
              <a:rPr lang="fr-CH" sz="1800" b="0" i="1" dirty="0"/>
              <a:t> Pilier A ou B</a:t>
            </a:r>
          </a:p>
          <a:p>
            <a:pPr marL="263525">
              <a:spcBef>
                <a:spcPts val="0"/>
              </a:spcBef>
            </a:pPr>
            <a:r>
              <a:rPr lang="fr-CH" sz="1800" b="0" i="1" dirty="0"/>
              <a:t>Assurances ou Banques</a:t>
            </a:r>
          </a:p>
        </p:txBody>
      </p:sp>
      <p:sp>
        <p:nvSpPr>
          <p:cNvPr id="29" name="Espace réservé du contenu 3">
            <a:extLst>
              <a:ext uri="{FF2B5EF4-FFF2-40B4-BE49-F238E27FC236}">
                <a16:creationId xmlns:a16="http://schemas.microsoft.com/office/drawing/2014/main" id="{DB87169A-85A8-AD13-635C-E2EDFE2A45DD}"/>
              </a:ext>
            </a:extLst>
          </p:cNvPr>
          <p:cNvSpPr txBox="1">
            <a:spLocks/>
          </p:cNvSpPr>
          <p:nvPr/>
        </p:nvSpPr>
        <p:spPr>
          <a:xfrm>
            <a:off x="8605393" y="4481165"/>
            <a:ext cx="3412570" cy="8673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400" b="1" kern="12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2100" b="1" kern="1200" dirty="0" smtClean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3550" marR="0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63750" marR="0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60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r-CH" sz="1800" b="0" i="1" dirty="0"/>
              <a:t>Caisses publiques romandes</a:t>
            </a:r>
          </a:p>
          <a:p>
            <a:pPr marL="285750" indent="-28575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fr-CH" sz="1800" b="0" i="1" dirty="0"/>
              <a:t>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9DEFFC8-D0F4-5332-3219-3859779E12B2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50000"/>
          </a:blip>
          <a:srcRect l="23424"/>
          <a:stretch>
            <a:fillRect/>
          </a:stretch>
        </p:blipFill>
        <p:spPr>
          <a:xfrm>
            <a:off x="-7632" y="735013"/>
            <a:ext cx="3938180" cy="618092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EC565A6-AAB7-910B-A7EE-C06482516D2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40044" y="2731329"/>
            <a:ext cx="864756" cy="843749"/>
          </a:xfrm>
          <a:prstGeom prst="rect">
            <a:avLst/>
          </a:prstGeom>
        </p:spPr>
      </p:pic>
      <p:sp>
        <p:nvSpPr>
          <p:cNvPr id="6" name="Signe de multiplication 5">
            <a:extLst>
              <a:ext uri="{FF2B5EF4-FFF2-40B4-BE49-F238E27FC236}">
                <a16:creationId xmlns:a16="http://schemas.microsoft.com/office/drawing/2014/main" id="{3C2C8BED-7D96-93FA-C7E3-8B52EA3A53EE}"/>
              </a:ext>
            </a:extLst>
          </p:cNvPr>
          <p:cNvSpPr/>
          <p:nvPr/>
        </p:nvSpPr>
        <p:spPr>
          <a:xfrm>
            <a:off x="11336104" y="2660680"/>
            <a:ext cx="376739" cy="970596"/>
          </a:xfrm>
          <a:prstGeom prst="mathMultiply">
            <a:avLst>
              <a:gd name="adj1" fmla="val 20823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51AA5181-FE0D-F419-795B-C9BB0D18CBB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39685" y="5075511"/>
            <a:ext cx="1923866" cy="95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974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F91E3B-D83C-274A-A344-9EFC439645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>
            <a:extLst>
              <a:ext uri="{FF2B5EF4-FFF2-40B4-BE49-F238E27FC236}">
                <a16:creationId xmlns:a16="http://schemas.microsoft.com/office/drawing/2014/main" id="{FF6B4B27-525B-05B6-D223-6ECC5741D42C}"/>
              </a:ext>
            </a:extLst>
          </p:cNvPr>
          <p:cNvGrpSpPr/>
          <p:nvPr/>
        </p:nvGrpSpPr>
        <p:grpSpPr>
          <a:xfrm>
            <a:off x="0" y="735013"/>
            <a:ext cx="4805680" cy="6133147"/>
            <a:chOff x="0" y="735013"/>
            <a:chExt cx="4805680" cy="6133147"/>
          </a:xfrm>
        </p:grpSpPr>
        <p:pic>
          <p:nvPicPr>
            <p:cNvPr id="2" name="Image 1">
              <a:extLst>
                <a:ext uri="{FF2B5EF4-FFF2-40B4-BE49-F238E27FC236}">
                  <a16:creationId xmlns:a16="http://schemas.microsoft.com/office/drawing/2014/main" id="{9ED19A03-AC45-330B-F71D-47B6166EE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5000"/>
            </a:blip>
            <a:srcRect l="31716"/>
            <a:stretch>
              <a:fillRect/>
            </a:stretch>
          </p:blipFill>
          <p:spPr>
            <a:xfrm>
              <a:off x="0" y="735013"/>
              <a:ext cx="4802097" cy="6118562"/>
            </a:xfrm>
            <a:prstGeom prst="rect">
              <a:avLst/>
            </a:prstGeom>
          </p:spPr>
        </p:pic>
        <p:sp>
          <p:nvSpPr>
            <p:cNvPr id="6" name="Forme libre : forme 5">
              <a:extLst>
                <a:ext uri="{FF2B5EF4-FFF2-40B4-BE49-F238E27FC236}">
                  <a16:creationId xmlns:a16="http://schemas.microsoft.com/office/drawing/2014/main" id="{3A0486D2-CA4F-AE49-D144-91510EB26549}"/>
                </a:ext>
              </a:extLst>
            </p:cNvPr>
            <p:cNvSpPr/>
            <p:nvPr/>
          </p:nvSpPr>
          <p:spPr>
            <a:xfrm>
              <a:off x="2743200" y="762000"/>
              <a:ext cx="2062480" cy="6106160"/>
            </a:xfrm>
            <a:custGeom>
              <a:avLst/>
              <a:gdLst>
                <a:gd name="connsiteX0" fmla="*/ 2062480 w 2062480"/>
                <a:gd name="connsiteY0" fmla="*/ 6106160 h 6106160"/>
                <a:gd name="connsiteX1" fmla="*/ 1148080 w 2062480"/>
                <a:gd name="connsiteY1" fmla="*/ 6106160 h 6106160"/>
                <a:gd name="connsiteX2" fmla="*/ 0 w 2062480"/>
                <a:gd name="connsiteY2" fmla="*/ 0 h 6106160"/>
                <a:gd name="connsiteX3" fmla="*/ 2062480 w 2062480"/>
                <a:gd name="connsiteY3" fmla="*/ 6106160 h 6106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62480" h="6106160">
                  <a:moveTo>
                    <a:pt x="2062480" y="6106160"/>
                  </a:moveTo>
                  <a:lnTo>
                    <a:pt x="1148080" y="6106160"/>
                  </a:lnTo>
                  <a:lnTo>
                    <a:pt x="0" y="0"/>
                  </a:lnTo>
                  <a:lnTo>
                    <a:pt x="2062480" y="610616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id="{2ABF8CF4-769E-7A1E-B49B-B6677B52CB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0509" y="1435288"/>
            <a:ext cx="7344285" cy="400993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3E8C378-2CE9-AF53-65B5-3B16F803C9EA}"/>
              </a:ext>
            </a:extLst>
          </p:cNvPr>
          <p:cNvSpPr txBox="1">
            <a:spLocks/>
          </p:cNvSpPr>
          <p:nvPr/>
        </p:nvSpPr>
        <p:spPr>
          <a:xfrm>
            <a:off x="157037" y="31601"/>
            <a:ext cx="9144000" cy="802376"/>
          </a:xfrm>
          <a:prstGeom prst="rect">
            <a:avLst/>
          </a:prstGeom>
          <a:noFill/>
          <a:effectLst/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b="1" kern="120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61950">
              <a:lnSpc>
                <a:spcPct val="120000"/>
              </a:lnSpc>
              <a:spcBef>
                <a:spcPts val="1800"/>
              </a:spcBef>
            </a:pPr>
            <a:r>
              <a:rPr lang="fr-FR" sz="2400" dirty="0">
                <a:solidFill>
                  <a:schemeClr val="accent3"/>
                </a:solidFill>
                <a:latin typeface="Aptos" panose="020B0004020202020204" pitchFamily="34" charset="0"/>
              </a:rPr>
              <a:t>Caractéristiques de la primauté des cotisations</a:t>
            </a:r>
            <a:endParaRPr lang="fr-FR" sz="2400" b="0" dirty="0">
              <a:solidFill>
                <a:schemeClr val="accent3"/>
              </a:solidFill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6C19B7F-7FF8-7014-FD69-211F557BC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7A2B8-3476-4EF8-8CF0-940EB108C252}" type="slidenum">
              <a:rPr lang="de-CH" smtClean="0"/>
              <a:pPr/>
              <a:t>6</a:t>
            </a:fld>
            <a:endParaRPr lang="de-CH"/>
          </a:p>
        </p:txBody>
      </p:sp>
      <p:sp>
        <p:nvSpPr>
          <p:cNvPr id="7" name="Espace réservé du contenu 3">
            <a:extLst>
              <a:ext uri="{FF2B5EF4-FFF2-40B4-BE49-F238E27FC236}">
                <a16:creationId xmlns:a16="http://schemas.microsoft.com/office/drawing/2014/main" id="{9901E958-5954-BC75-2E10-99D9B1BC3531}"/>
              </a:ext>
            </a:extLst>
          </p:cNvPr>
          <p:cNvSpPr txBox="1">
            <a:spLocks/>
          </p:cNvSpPr>
          <p:nvPr/>
        </p:nvSpPr>
        <p:spPr>
          <a:xfrm>
            <a:off x="3602105" y="980728"/>
            <a:ext cx="5337703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400" b="1" kern="12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2100" b="1" kern="1200" dirty="0" smtClean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3550" marR="0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63750" marR="0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60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</a:pPr>
            <a:r>
              <a:rPr lang="fr-CH" dirty="0"/>
              <a:t>Épargne</a:t>
            </a: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E491712D-D2FC-DD74-A919-973E58A105F7}"/>
              </a:ext>
            </a:extLst>
          </p:cNvPr>
          <p:cNvCxnSpPr/>
          <p:nvPr/>
        </p:nvCxnSpPr>
        <p:spPr>
          <a:xfrm>
            <a:off x="3215680" y="1203325"/>
            <a:ext cx="329184" cy="0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 9">
            <a:extLst>
              <a:ext uri="{FF2B5EF4-FFF2-40B4-BE49-F238E27FC236}">
                <a16:creationId xmlns:a16="http://schemas.microsoft.com/office/drawing/2014/main" id="{0955D325-8F57-613B-C364-E526D9D759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00299" y="2820779"/>
            <a:ext cx="733295" cy="71548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7BC3F92-2D93-DAD0-A0DA-EE23E61D8B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37878" y="3968682"/>
            <a:ext cx="490770" cy="408467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A6660B2D-7F8B-F5B3-9415-3EC4D49B6989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44" b="98047" l="1563" r="98438">
                        <a14:foregroundMark x1="80469" y1="17578" x2="80469" y2="17578"/>
                        <a14:foregroundMark x1="66016" y1="57031" x2="66016" y2="57031"/>
                        <a14:foregroundMark x1="79688" y1="51953" x2="79688" y2="51953"/>
                        <a14:foregroundMark x1="51172" y1="59375" x2="51172" y2="59375"/>
                        <a14:foregroundMark x1="29297" y1="73047" x2="29297" y2="73047"/>
                      </a14:backgroundRemoval>
                    </a14:imgEffect>
                    <a14:imgEffect>
                      <a14:colorTemperature colorTemp="2556"/>
                    </a14:imgEffect>
                    <a14:imgEffect>
                      <a14:saturation sat="54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2154" y="1922932"/>
            <a:ext cx="419848" cy="41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686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9428C5-EDD4-56A6-7CC4-55FBB88235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57DD594-76FC-0D8A-A1EE-B3FC502632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2238" y="1490295"/>
            <a:ext cx="6094799" cy="3227458"/>
          </a:xfrm>
          <a:prstGeom prst="rect">
            <a:avLst/>
          </a:prstGeom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E56615ED-2739-1669-88B0-44DE27FE3588}"/>
              </a:ext>
            </a:extLst>
          </p:cNvPr>
          <p:cNvGrpSpPr/>
          <p:nvPr/>
        </p:nvGrpSpPr>
        <p:grpSpPr>
          <a:xfrm>
            <a:off x="0" y="735013"/>
            <a:ext cx="4805680" cy="6133147"/>
            <a:chOff x="0" y="735013"/>
            <a:chExt cx="4805680" cy="6133147"/>
          </a:xfrm>
        </p:grpSpPr>
        <p:pic>
          <p:nvPicPr>
            <p:cNvPr id="2" name="Image 1">
              <a:extLst>
                <a:ext uri="{FF2B5EF4-FFF2-40B4-BE49-F238E27FC236}">
                  <a16:creationId xmlns:a16="http://schemas.microsoft.com/office/drawing/2014/main" id="{406022A6-E839-547B-7242-CF90C5886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rcRect l="31716"/>
            <a:stretch>
              <a:fillRect/>
            </a:stretch>
          </p:blipFill>
          <p:spPr>
            <a:xfrm>
              <a:off x="0" y="735013"/>
              <a:ext cx="4802097" cy="6118562"/>
            </a:xfrm>
            <a:prstGeom prst="rect">
              <a:avLst/>
            </a:prstGeom>
          </p:spPr>
        </p:pic>
        <p:sp>
          <p:nvSpPr>
            <p:cNvPr id="6" name="Forme libre : forme 5">
              <a:extLst>
                <a:ext uri="{FF2B5EF4-FFF2-40B4-BE49-F238E27FC236}">
                  <a16:creationId xmlns:a16="http://schemas.microsoft.com/office/drawing/2014/main" id="{842A2C73-E7E5-5C92-E46F-DE93DF4C1196}"/>
                </a:ext>
              </a:extLst>
            </p:cNvPr>
            <p:cNvSpPr/>
            <p:nvPr/>
          </p:nvSpPr>
          <p:spPr>
            <a:xfrm>
              <a:off x="2743200" y="762000"/>
              <a:ext cx="2062480" cy="6106160"/>
            </a:xfrm>
            <a:custGeom>
              <a:avLst/>
              <a:gdLst>
                <a:gd name="connsiteX0" fmla="*/ 2062480 w 2062480"/>
                <a:gd name="connsiteY0" fmla="*/ 6106160 h 6106160"/>
                <a:gd name="connsiteX1" fmla="*/ 1148080 w 2062480"/>
                <a:gd name="connsiteY1" fmla="*/ 6106160 h 6106160"/>
                <a:gd name="connsiteX2" fmla="*/ 0 w 2062480"/>
                <a:gd name="connsiteY2" fmla="*/ 0 h 6106160"/>
                <a:gd name="connsiteX3" fmla="*/ 2062480 w 2062480"/>
                <a:gd name="connsiteY3" fmla="*/ 6106160 h 6106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62480" h="6106160">
                  <a:moveTo>
                    <a:pt x="2062480" y="6106160"/>
                  </a:moveTo>
                  <a:lnTo>
                    <a:pt x="1148080" y="6106160"/>
                  </a:lnTo>
                  <a:lnTo>
                    <a:pt x="0" y="0"/>
                  </a:lnTo>
                  <a:lnTo>
                    <a:pt x="2062480" y="610616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FC52FE6B-89C2-FBD1-5B93-2FAACB0D9833}"/>
              </a:ext>
            </a:extLst>
          </p:cNvPr>
          <p:cNvSpPr txBox="1">
            <a:spLocks/>
          </p:cNvSpPr>
          <p:nvPr/>
        </p:nvSpPr>
        <p:spPr>
          <a:xfrm>
            <a:off x="157037" y="31601"/>
            <a:ext cx="9144000" cy="802376"/>
          </a:xfrm>
          <a:prstGeom prst="rect">
            <a:avLst/>
          </a:prstGeom>
          <a:noFill/>
          <a:effectLst/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b="1" kern="120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61950">
              <a:lnSpc>
                <a:spcPct val="120000"/>
              </a:lnSpc>
              <a:spcBef>
                <a:spcPts val="1800"/>
              </a:spcBef>
            </a:pPr>
            <a:r>
              <a:rPr lang="fr-FR" sz="2400" dirty="0">
                <a:solidFill>
                  <a:schemeClr val="accent3"/>
                </a:solidFill>
                <a:latin typeface="Aptos" panose="020B0004020202020204" pitchFamily="34" charset="0"/>
              </a:rPr>
              <a:t>Caractéristiques de la primauté des cotisations</a:t>
            </a:r>
            <a:endParaRPr lang="fr-FR" sz="2400" b="0" dirty="0">
              <a:solidFill>
                <a:schemeClr val="accent3"/>
              </a:solidFill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ACE96CB-382B-706B-6386-6F39C116B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7A2B8-3476-4EF8-8CF0-940EB108C252}" type="slidenum">
              <a:rPr lang="de-CH" smtClean="0"/>
              <a:pPr/>
              <a:t>7</a:t>
            </a:fld>
            <a:endParaRPr lang="de-CH"/>
          </a:p>
        </p:txBody>
      </p:sp>
      <p:sp>
        <p:nvSpPr>
          <p:cNvPr id="7" name="Espace réservé du contenu 3">
            <a:extLst>
              <a:ext uri="{FF2B5EF4-FFF2-40B4-BE49-F238E27FC236}">
                <a16:creationId xmlns:a16="http://schemas.microsoft.com/office/drawing/2014/main" id="{A5ECD03C-5B20-A048-96ED-B3B5BE781908}"/>
              </a:ext>
            </a:extLst>
          </p:cNvPr>
          <p:cNvSpPr txBox="1">
            <a:spLocks/>
          </p:cNvSpPr>
          <p:nvPr/>
        </p:nvSpPr>
        <p:spPr>
          <a:xfrm>
            <a:off x="3602105" y="980728"/>
            <a:ext cx="5337703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400" b="1" kern="12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2100" b="1" kern="1200" dirty="0" smtClean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3550" marR="0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63750" marR="0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60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</a:pPr>
            <a:r>
              <a:rPr lang="fr-CH" dirty="0"/>
              <a:t>Épargne</a:t>
            </a: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1BB0429A-30C0-86E0-F80F-D19331CB9153}"/>
              </a:ext>
            </a:extLst>
          </p:cNvPr>
          <p:cNvCxnSpPr/>
          <p:nvPr/>
        </p:nvCxnSpPr>
        <p:spPr>
          <a:xfrm>
            <a:off x="3215680" y="1203325"/>
            <a:ext cx="329184" cy="0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 7">
            <a:extLst>
              <a:ext uri="{FF2B5EF4-FFF2-40B4-BE49-F238E27FC236}">
                <a16:creationId xmlns:a16="http://schemas.microsoft.com/office/drawing/2014/main" id="{82DEBDC5-6B13-F555-2477-0C0E2BFE39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2239" y="1504880"/>
            <a:ext cx="6094800" cy="322745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DA66440-E694-C766-A019-D56E54B11FF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20365" y="1715790"/>
            <a:ext cx="970123" cy="9701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1777098-61A9-41D9-3265-D9591E0BAA3C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44" b="98047" l="1563" r="98438">
                        <a14:foregroundMark x1="80469" y1="17578" x2="80469" y2="17578"/>
                        <a14:foregroundMark x1="66016" y1="57031" x2="66016" y2="57031"/>
                        <a14:foregroundMark x1="79688" y1="51953" x2="79688" y2="51953"/>
                        <a14:foregroundMark x1="51172" y1="59375" x2="51172" y2="59375"/>
                        <a14:foregroundMark x1="29297" y1="73047" x2="29297" y2="73047"/>
                      </a14:backgroundRemoval>
                    </a14:imgEffect>
                    <a14:imgEffect>
                      <a14:colorTemperature colorTemp="2556"/>
                    </a14:imgEffect>
                    <a14:imgEffect>
                      <a14:saturation sat="54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61016" y="1945873"/>
            <a:ext cx="419848" cy="419848"/>
          </a:xfrm>
          <a:prstGeom prst="rect">
            <a:avLst/>
          </a:prstGeom>
        </p:spPr>
      </p:pic>
      <p:sp>
        <p:nvSpPr>
          <p:cNvPr id="18" name="Espace réservé du contenu 3">
            <a:extLst>
              <a:ext uri="{FF2B5EF4-FFF2-40B4-BE49-F238E27FC236}">
                <a16:creationId xmlns:a16="http://schemas.microsoft.com/office/drawing/2014/main" id="{B775BB71-B129-76DF-DA0D-9DEB293AD163}"/>
              </a:ext>
            </a:extLst>
          </p:cNvPr>
          <p:cNvSpPr txBox="1">
            <a:spLocks/>
          </p:cNvSpPr>
          <p:nvPr/>
        </p:nvSpPr>
        <p:spPr>
          <a:xfrm>
            <a:off x="9565024" y="3030618"/>
            <a:ext cx="2639616" cy="12393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400" b="1" kern="12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2100" b="1" kern="1200" dirty="0" smtClean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3550" marR="0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63750" marR="0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60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</a:pPr>
            <a:r>
              <a:rPr lang="fr-CH" dirty="0">
                <a:solidFill>
                  <a:srgbClr val="C00000"/>
                </a:solidFill>
              </a:rPr>
              <a:t>Garantie </a:t>
            </a:r>
          </a:p>
          <a:p>
            <a:pPr>
              <a:spcBef>
                <a:spcPts val="0"/>
              </a:spcBef>
            </a:pPr>
            <a:r>
              <a:rPr lang="fr-CH" dirty="0">
                <a:solidFill>
                  <a:srgbClr val="C00000"/>
                </a:solidFill>
              </a:rPr>
              <a:t>Minimum LPP</a:t>
            </a:r>
          </a:p>
          <a:p>
            <a:pPr>
              <a:spcBef>
                <a:spcPts val="0"/>
              </a:spcBef>
            </a:pPr>
            <a:r>
              <a:rPr lang="fr-CH" dirty="0">
                <a:solidFill>
                  <a:srgbClr val="C00000"/>
                </a:solidFill>
              </a:rPr>
              <a:t>= 1,25%</a:t>
            </a:r>
          </a:p>
        </p:txBody>
      </p:sp>
      <p:sp>
        <p:nvSpPr>
          <p:cNvPr id="20" name="Espace réservé du contenu 3">
            <a:extLst>
              <a:ext uri="{FF2B5EF4-FFF2-40B4-BE49-F238E27FC236}">
                <a16:creationId xmlns:a16="http://schemas.microsoft.com/office/drawing/2014/main" id="{6FE0D3D2-4DE1-5BD9-077B-88C388D1AB03}"/>
              </a:ext>
            </a:extLst>
          </p:cNvPr>
          <p:cNvSpPr txBox="1">
            <a:spLocks/>
          </p:cNvSpPr>
          <p:nvPr/>
        </p:nvSpPr>
        <p:spPr>
          <a:xfrm>
            <a:off x="9594660" y="4133492"/>
            <a:ext cx="3755523" cy="4223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400" b="1" kern="12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2100" b="1" kern="1200" dirty="0" smtClean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3550" marR="0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63750" marR="0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60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</a:pPr>
            <a:r>
              <a:rPr lang="fr-CH" sz="1800" i="1" dirty="0"/>
              <a:t>Avoir vieillesse LPP</a:t>
            </a:r>
          </a:p>
        </p:txBody>
      </p:sp>
      <p:sp>
        <p:nvSpPr>
          <p:cNvPr id="21" name="Espace réservé du contenu 3">
            <a:extLst>
              <a:ext uri="{FF2B5EF4-FFF2-40B4-BE49-F238E27FC236}">
                <a16:creationId xmlns:a16="http://schemas.microsoft.com/office/drawing/2014/main" id="{837A56DC-EA6E-6747-6817-DE086F1BEE7A}"/>
              </a:ext>
            </a:extLst>
          </p:cNvPr>
          <p:cNvSpPr txBox="1">
            <a:spLocks/>
          </p:cNvSpPr>
          <p:nvPr/>
        </p:nvSpPr>
        <p:spPr>
          <a:xfrm>
            <a:off x="8688288" y="1217181"/>
            <a:ext cx="3755523" cy="6927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400" b="1" kern="12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2100" b="1" kern="1200" dirty="0" smtClean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3550" marR="0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63750" marR="0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60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</a:pPr>
            <a:r>
              <a:rPr lang="fr-CH" sz="1800" i="1" dirty="0"/>
              <a:t>Caisses privées</a:t>
            </a:r>
          </a:p>
          <a:p>
            <a:pPr>
              <a:spcBef>
                <a:spcPts val="0"/>
              </a:spcBef>
            </a:pPr>
            <a:r>
              <a:rPr lang="fr-CH" sz="1800" i="1" dirty="0"/>
              <a:t>Caisses publiques alémaniques</a:t>
            </a:r>
          </a:p>
        </p:txBody>
      </p:sp>
      <p:sp>
        <p:nvSpPr>
          <p:cNvPr id="22" name="Espace réservé du contenu 3">
            <a:extLst>
              <a:ext uri="{FF2B5EF4-FFF2-40B4-BE49-F238E27FC236}">
                <a16:creationId xmlns:a16="http://schemas.microsoft.com/office/drawing/2014/main" id="{2F5E6FF2-8A36-7290-F3D9-EB71B2B3D820}"/>
              </a:ext>
            </a:extLst>
          </p:cNvPr>
          <p:cNvSpPr txBox="1">
            <a:spLocks/>
          </p:cNvSpPr>
          <p:nvPr/>
        </p:nvSpPr>
        <p:spPr>
          <a:xfrm>
            <a:off x="4091142" y="5276389"/>
            <a:ext cx="4848666" cy="15500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400" b="1" kern="12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2100" b="1" kern="1200" dirty="0" smtClean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3550" marR="0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63750" marR="0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60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</a:pPr>
            <a:r>
              <a:rPr lang="fr-CH" sz="1800" i="1" dirty="0"/>
              <a:t>3</a:t>
            </a:r>
            <a:r>
              <a:rPr lang="fr-CH" sz="1800" i="1" baseline="30000" dirty="0"/>
              <a:t>ème</a:t>
            </a:r>
            <a:r>
              <a:rPr lang="fr-CH" sz="1800" i="1" dirty="0"/>
              <a:t> Pilier A ou B</a:t>
            </a:r>
          </a:p>
          <a:p>
            <a:pPr marL="263525">
              <a:spcBef>
                <a:spcPts val="0"/>
              </a:spcBef>
            </a:pPr>
            <a:r>
              <a:rPr lang="fr-CH" sz="1800" i="1" dirty="0"/>
              <a:t>Assurances</a:t>
            </a:r>
            <a:r>
              <a:rPr lang="fr-CH" sz="1800" b="0" i="1" dirty="0"/>
              <a:t> </a:t>
            </a:r>
            <a:r>
              <a:rPr lang="fr-CH" sz="1800" dirty="0">
                <a:solidFill>
                  <a:srgbClr val="C00000"/>
                </a:solidFill>
              </a:rPr>
              <a:t>Garantie ≤ 1%</a:t>
            </a:r>
          </a:p>
          <a:p>
            <a:pPr marL="263525">
              <a:spcBef>
                <a:spcPts val="0"/>
              </a:spcBef>
            </a:pPr>
            <a:endParaRPr lang="fr-CH" sz="1800" b="0" i="1" dirty="0"/>
          </a:p>
          <a:p>
            <a:pPr marL="263525">
              <a:spcBef>
                <a:spcPts val="0"/>
              </a:spcBef>
            </a:pPr>
            <a:r>
              <a:rPr lang="fr-CH" sz="1800" i="1" dirty="0"/>
              <a:t>Banques</a:t>
            </a:r>
            <a:r>
              <a:rPr lang="fr-CH" sz="1800" b="0" i="1" dirty="0"/>
              <a:t> </a:t>
            </a:r>
            <a:r>
              <a:rPr lang="fr-CH" sz="1800" dirty="0">
                <a:solidFill>
                  <a:srgbClr val="C00000"/>
                </a:solidFill>
              </a:rPr>
              <a:t>Pas de garantie (+10% ou -10%)</a:t>
            </a:r>
          </a:p>
        </p:txBody>
      </p:sp>
    </p:spTree>
    <p:extLst>
      <p:ext uri="{BB962C8B-B14F-4D97-AF65-F5344CB8AC3E}">
        <p14:creationId xmlns:p14="http://schemas.microsoft.com/office/powerpoint/2010/main" val="4794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1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040034-AF99-F6CF-0E7E-358F625380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369A16A5-AC26-60C3-CE16-63B0A5BA0A1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rcRect l="31168"/>
          <a:stretch>
            <a:fillRect/>
          </a:stretch>
        </p:blipFill>
        <p:spPr>
          <a:xfrm>
            <a:off x="0" y="741798"/>
            <a:ext cx="4192145" cy="610872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0DE8D96-9663-6BAC-AC2E-F2416D2214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1277" y="1400201"/>
            <a:ext cx="7221267" cy="390412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F6E1185-FF67-692B-BE54-51615D164FDA}"/>
              </a:ext>
            </a:extLst>
          </p:cNvPr>
          <p:cNvSpPr txBox="1">
            <a:spLocks/>
          </p:cNvSpPr>
          <p:nvPr/>
        </p:nvSpPr>
        <p:spPr>
          <a:xfrm>
            <a:off x="157037" y="31601"/>
            <a:ext cx="9144000" cy="802376"/>
          </a:xfrm>
          <a:prstGeom prst="rect">
            <a:avLst/>
          </a:prstGeom>
          <a:solidFill>
            <a:schemeClr val="bg1">
              <a:alpha val="50000"/>
            </a:schemeClr>
          </a:solidFill>
          <a:effectLst/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b="1" kern="120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61950">
              <a:lnSpc>
                <a:spcPct val="120000"/>
              </a:lnSpc>
              <a:spcBef>
                <a:spcPts val="1800"/>
              </a:spcBef>
            </a:pPr>
            <a:r>
              <a:rPr lang="fr-FR" sz="2400" dirty="0">
                <a:solidFill>
                  <a:schemeClr val="accent3"/>
                </a:solidFill>
                <a:latin typeface="Aptos" panose="020B0004020202020204" pitchFamily="34" charset="0"/>
              </a:rPr>
              <a:t>Caractéristiques de la primauté des cotisations</a:t>
            </a:r>
            <a:endParaRPr lang="fr-FR" sz="2400" b="0" dirty="0">
              <a:solidFill>
                <a:schemeClr val="accent3"/>
              </a:solidFill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D6D751D-32EE-7796-0D1E-401D8FCF1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7A2B8-3476-4EF8-8CF0-940EB108C252}" type="slidenum">
              <a:rPr lang="de-CH" smtClean="0"/>
              <a:pPr/>
              <a:t>8</a:t>
            </a:fld>
            <a:endParaRPr lang="de-CH"/>
          </a:p>
        </p:txBody>
      </p:sp>
      <p:sp>
        <p:nvSpPr>
          <p:cNvPr id="7" name="Espace réservé du contenu 3">
            <a:extLst>
              <a:ext uri="{FF2B5EF4-FFF2-40B4-BE49-F238E27FC236}">
                <a16:creationId xmlns:a16="http://schemas.microsoft.com/office/drawing/2014/main" id="{673CB4EC-EEC6-C1B5-99D7-AF9EF5FF55EE}"/>
              </a:ext>
            </a:extLst>
          </p:cNvPr>
          <p:cNvSpPr txBox="1">
            <a:spLocks/>
          </p:cNvSpPr>
          <p:nvPr/>
        </p:nvSpPr>
        <p:spPr>
          <a:xfrm>
            <a:off x="3427148" y="933416"/>
            <a:ext cx="5337703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400" b="1" kern="12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2100" b="1" kern="1200" dirty="0" smtClean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3550" marR="0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63750" marR="0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60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</a:pPr>
            <a:r>
              <a:rPr lang="fr-CH" dirty="0"/>
              <a:t>Rachats</a:t>
            </a: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2CABF1A5-D947-6F47-540F-B69FC5C5C3B1}"/>
              </a:ext>
            </a:extLst>
          </p:cNvPr>
          <p:cNvCxnSpPr/>
          <p:nvPr/>
        </p:nvCxnSpPr>
        <p:spPr>
          <a:xfrm>
            <a:off x="3040723" y="1156013"/>
            <a:ext cx="329184" cy="0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0043C5C1-A55E-29CB-9E0F-7EA3A3C668C1}"/>
              </a:ext>
            </a:extLst>
          </p:cNvPr>
          <p:cNvGrpSpPr/>
          <p:nvPr/>
        </p:nvGrpSpPr>
        <p:grpSpPr>
          <a:xfrm>
            <a:off x="3761513" y="1399589"/>
            <a:ext cx="971179" cy="929061"/>
            <a:chOff x="6603891" y="1859145"/>
            <a:chExt cx="848430" cy="851417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ECEC311A-1600-C582-49BC-6A4A0B8070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FA6B0A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56" b="98596" l="9507" r="89789">
                          <a14:foregroundMark x1="30282" y1="58596" x2="30282" y2="58596"/>
                          <a14:foregroundMark x1="44366" y1="60702" x2="44366" y2="60702"/>
                          <a14:foregroundMark x1="63028" y1="61053" x2="63028" y2="61053"/>
                        </a14:backgroundRemoval>
                      </a14:imgEffect>
                      <a14:imgEffect>
                        <a14:colorTemperature colorTemp="47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603891" y="1859145"/>
              <a:ext cx="848430" cy="851417"/>
            </a:xfrm>
            <a:prstGeom prst="rect">
              <a:avLst/>
            </a:prstGeom>
          </p:spPr>
        </p:pic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9E3B779E-BE73-93F3-E649-D4ED4AA0C487}"/>
                </a:ext>
              </a:extLst>
            </p:cNvPr>
            <p:cNvSpPr/>
            <p:nvPr/>
          </p:nvSpPr>
          <p:spPr>
            <a:xfrm>
              <a:off x="6804249" y="2259255"/>
              <a:ext cx="432048" cy="24051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25" name="Rectangle 2062">
              <a:extLst>
                <a:ext uri="{FF2B5EF4-FFF2-40B4-BE49-F238E27FC236}">
                  <a16:creationId xmlns:a16="http://schemas.microsoft.com/office/drawing/2014/main" id="{04C8BAFF-0D90-0B91-01E5-E7552492C7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3350" y="2197781"/>
              <a:ext cx="609511" cy="366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ts val="1200"/>
                </a:spcBef>
                <a:defRPr/>
              </a:pPr>
              <a:r>
                <a:rPr lang="fr-FR" sz="2000" b="1" dirty="0">
                  <a:ln w="10160">
                    <a:noFill/>
                    <a:prstDash val="solid"/>
                  </a:ln>
                  <a:solidFill>
                    <a:srgbClr val="FA6B0A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entury Gothic" pitchFamily="34" charset="0"/>
                </a:rPr>
                <a:t>CHF</a:t>
              </a:r>
            </a:p>
          </p:txBody>
        </p:sp>
      </p:grpSp>
      <p:pic>
        <p:nvPicPr>
          <p:cNvPr id="26" name="Image 25">
            <a:extLst>
              <a:ext uri="{FF2B5EF4-FFF2-40B4-BE49-F238E27FC236}">
                <a16:creationId xmlns:a16="http://schemas.microsoft.com/office/drawing/2014/main" id="{90911A1C-AD89-0BAF-FA74-5DEF02D51E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5021" y="3713728"/>
            <a:ext cx="583967" cy="558418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6EE0209B-3B81-8321-04EF-512EE7C830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19762" y="3717032"/>
            <a:ext cx="583967" cy="558418"/>
          </a:xfrm>
          <a:prstGeom prst="rect">
            <a:avLst/>
          </a:prstGeom>
        </p:spPr>
      </p:pic>
      <p:sp>
        <p:nvSpPr>
          <p:cNvPr id="28" name="Espace réservé du contenu 3">
            <a:extLst>
              <a:ext uri="{FF2B5EF4-FFF2-40B4-BE49-F238E27FC236}">
                <a16:creationId xmlns:a16="http://schemas.microsoft.com/office/drawing/2014/main" id="{B1212D87-65B1-E041-FC50-093664EDEEDB}"/>
              </a:ext>
            </a:extLst>
          </p:cNvPr>
          <p:cNvSpPr txBox="1">
            <a:spLocks/>
          </p:cNvSpPr>
          <p:nvPr/>
        </p:nvSpPr>
        <p:spPr>
          <a:xfrm>
            <a:off x="4917973" y="2098633"/>
            <a:ext cx="3724534" cy="7154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400" b="1" kern="12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2100" b="1" kern="1200" dirty="0" smtClean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3550" marR="0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63750" marR="0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60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</a:pPr>
            <a:r>
              <a:rPr lang="fr-CH" sz="1800" b="0" i="1" dirty="0"/>
              <a:t>Chaque versement est pris en compte à la date valeur du paiement.</a:t>
            </a:r>
          </a:p>
        </p:txBody>
      </p:sp>
      <p:sp>
        <p:nvSpPr>
          <p:cNvPr id="11" name="Espace réservé du contenu 3">
            <a:extLst>
              <a:ext uri="{FF2B5EF4-FFF2-40B4-BE49-F238E27FC236}">
                <a16:creationId xmlns:a16="http://schemas.microsoft.com/office/drawing/2014/main" id="{CFCC1306-7B5B-1B6E-7171-13A4C3BEACBE}"/>
              </a:ext>
            </a:extLst>
          </p:cNvPr>
          <p:cNvSpPr txBox="1">
            <a:spLocks/>
          </p:cNvSpPr>
          <p:nvPr/>
        </p:nvSpPr>
        <p:spPr>
          <a:xfrm>
            <a:off x="6907023" y="5300300"/>
            <a:ext cx="1836885" cy="4320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400" b="1" kern="12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2100" b="1" kern="1200" dirty="0" smtClean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3550" marR="0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63750" marR="0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60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</a:pPr>
            <a:r>
              <a:rPr lang="fr-CH" sz="1800" i="1" dirty="0"/>
              <a:t>Le rendement </a:t>
            </a:r>
          </a:p>
        </p:txBody>
      </p:sp>
      <p:sp>
        <p:nvSpPr>
          <p:cNvPr id="12" name="Espace réservé du contenu 3">
            <a:extLst>
              <a:ext uri="{FF2B5EF4-FFF2-40B4-BE49-F238E27FC236}">
                <a16:creationId xmlns:a16="http://schemas.microsoft.com/office/drawing/2014/main" id="{BAD95A45-9382-32FD-765D-E4F677390DB2}"/>
              </a:ext>
            </a:extLst>
          </p:cNvPr>
          <p:cNvSpPr txBox="1">
            <a:spLocks/>
          </p:cNvSpPr>
          <p:nvPr/>
        </p:nvSpPr>
        <p:spPr>
          <a:xfrm>
            <a:off x="4504860" y="5481576"/>
            <a:ext cx="1597942" cy="4320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400" b="1" kern="12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2100" b="1" kern="1200" dirty="0" smtClean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3550" marR="0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63750" marR="0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60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</a:pPr>
            <a:r>
              <a:rPr lang="fr-CH" sz="1800" i="1" dirty="0"/>
              <a:t>dépend</a:t>
            </a:r>
          </a:p>
        </p:txBody>
      </p:sp>
      <p:sp>
        <p:nvSpPr>
          <p:cNvPr id="13" name="Espace réservé du contenu 3">
            <a:extLst>
              <a:ext uri="{FF2B5EF4-FFF2-40B4-BE49-F238E27FC236}">
                <a16:creationId xmlns:a16="http://schemas.microsoft.com/office/drawing/2014/main" id="{9D877765-A21C-4B7F-E75D-0DDB97D71C14}"/>
              </a:ext>
            </a:extLst>
          </p:cNvPr>
          <p:cNvSpPr txBox="1">
            <a:spLocks/>
          </p:cNvSpPr>
          <p:nvPr/>
        </p:nvSpPr>
        <p:spPr>
          <a:xfrm>
            <a:off x="8726174" y="5546514"/>
            <a:ext cx="2141289" cy="4320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400" b="1" kern="12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2100" b="1" kern="1200" dirty="0" smtClean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3550" marR="0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63750" marR="0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60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</a:pPr>
            <a:r>
              <a:rPr lang="fr-CH" sz="1800" i="1" dirty="0"/>
              <a:t>est indépendant</a:t>
            </a:r>
          </a:p>
        </p:txBody>
      </p:sp>
      <p:sp>
        <p:nvSpPr>
          <p:cNvPr id="14" name="Espace réservé du contenu 3">
            <a:extLst>
              <a:ext uri="{FF2B5EF4-FFF2-40B4-BE49-F238E27FC236}">
                <a16:creationId xmlns:a16="http://schemas.microsoft.com/office/drawing/2014/main" id="{CE8FDEF1-AB51-D1A3-92DC-35A48D28AD8B}"/>
              </a:ext>
            </a:extLst>
          </p:cNvPr>
          <p:cNvSpPr txBox="1">
            <a:spLocks/>
          </p:cNvSpPr>
          <p:nvPr/>
        </p:nvSpPr>
        <p:spPr>
          <a:xfrm>
            <a:off x="4504860" y="5844352"/>
            <a:ext cx="3427277" cy="4320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400" b="1" kern="12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2100" b="1" kern="1200" dirty="0" smtClean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3550" marR="0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63750" marR="0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60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1800"/>
              </a:spcBef>
              <a:buFontTx/>
              <a:buChar char="-"/>
            </a:pPr>
            <a:r>
              <a:rPr lang="fr-CH" sz="1800" b="0" i="1" dirty="0"/>
              <a:t>Des intérêts crédités</a:t>
            </a:r>
          </a:p>
          <a:p>
            <a:pPr marL="285750" indent="-285750">
              <a:spcBef>
                <a:spcPts val="0"/>
              </a:spcBef>
              <a:buFontTx/>
              <a:buChar char="-"/>
            </a:pPr>
            <a:r>
              <a:rPr lang="fr-CH" sz="1800" b="0" i="1" dirty="0"/>
              <a:t>De la durée du placement</a:t>
            </a:r>
          </a:p>
        </p:txBody>
      </p:sp>
      <p:sp>
        <p:nvSpPr>
          <p:cNvPr id="15" name="Espace réservé du contenu 3">
            <a:extLst>
              <a:ext uri="{FF2B5EF4-FFF2-40B4-BE49-F238E27FC236}">
                <a16:creationId xmlns:a16="http://schemas.microsoft.com/office/drawing/2014/main" id="{13D31293-8BA5-683F-9FD2-1D4589B2225B}"/>
              </a:ext>
            </a:extLst>
          </p:cNvPr>
          <p:cNvSpPr txBox="1">
            <a:spLocks/>
          </p:cNvSpPr>
          <p:nvPr/>
        </p:nvSpPr>
        <p:spPr>
          <a:xfrm>
            <a:off x="8743909" y="5870551"/>
            <a:ext cx="2911557" cy="7560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400" b="1" kern="12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2100" b="1" kern="1200" dirty="0" smtClean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3550" marR="0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63750" marR="0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60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1800"/>
              </a:spcBef>
              <a:buFontTx/>
              <a:buChar char="-"/>
            </a:pPr>
            <a:r>
              <a:rPr lang="fr-CH" sz="1800" b="0" i="1" dirty="0"/>
              <a:t>De l’âge</a:t>
            </a:r>
          </a:p>
          <a:p>
            <a:pPr marL="285750" indent="-285750">
              <a:spcBef>
                <a:spcPts val="0"/>
              </a:spcBef>
              <a:buFontTx/>
              <a:buChar char="-"/>
            </a:pPr>
            <a:r>
              <a:rPr lang="fr-CH" sz="1800" b="0" i="1" dirty="0"/>
              <a:t>Du salaire</a:t>
            </a:r>
          </a:p>
        </p:txBody>
      </p:sp>
    </p:spTree>
    <p:extLst>
      <p:ext uri="{BB962C8B-B14F-4D97-AF65-F5344CB8AC3E}">
        <p14:creationId xmlns:p14="http://schemas.microsoft.com/office/powerpoint/2010/main" val="3543582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1" grpId="0"/>
      <p:bldP spid="12" grpId="0"/>
      <p:bldP spid="13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036C6A-69D2-D9DE-2012-A266C63650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>
            <a:extLst>
              <a:ext uri="{FF2B5EF4-FFF2-40B4-BE49-F238E27FC236}">
                <a16:creationId xmlns:a16="http://schemas.microsoft.com/office/drawing/2014/main" id="{A8D00D89-1797-2481-847B-81135F32537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</a:blip>
          <a:srcRect t="12034" b="61904"/>
          <a:stretch>
            <a:fillRect/>
          </a:stretch>
        </p:blipFill>
        <p:spPr>
          <a:xfrm>
            <a:off x="3575720" y="1484723"/>
            <a:ext cx="3985525" cy="1224197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C8AE970C-24C4-B9B5-D096-A3F997AF541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</a:blip>
          <a:srcRect t="37496" b="24023"/>
          <a:stretch>
            <a:fillRect/>
          </a:stretch>
        </p:blipFill>
        <p:spPr>
          <a:xfrm>
            <a:off x="3575720" y="2708919"/>
            <a:ext cx="3985525" cy="180751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C881AF4-E760-C25A-A1E3-310910F0208F}"/>
              </a:ext>
            </a:extLst>
          </p:cNvPr>
          <p:cNvSpPr txBox="1">
            <a:spLocks/>
          </p:cNvSpPr>
          <p:nvPr/>
        </p:nvSpPr>
        <p:spPr>
          <a:xfrm>
            <a:off x="157037" y="31601"/>
            <a:ext cx="9144000" cy="802376"/>
          </a:xfrm>
          <a:prstGeom prst="rect">
            <a:avLst/>
          </a:prstGeom>
          <a:solidFill>
            <a:schemeClr val="bg1">
              <a:alpha val="50000"/>
            </a:schemeClr>
          </a:solidFill>
          <a:effectLst/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b="1" kern="120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61950">
              <a:lnSpc>
                <a:spcPct val="120000"/>
              </a:lnSpc>
              <a:spcBef>
                <a:spcPts val="1800"/>
              </a:spcBef>
            </a:pPr>
            <a:r>
              <a:rPr lang="fr-FR" sz="2400" dirty="0">
                <a:solidFill>
                  <a:schemeClr val="accent3"/>
                </a:solidFill>
                <a:latin typeface="Aptos" panose="020B0004020202020204" pitchFamily="34" charset="0"/>
              </a:rPr>
              <a:t>Caractéristiques de la primauté des cotisations</a:t>
            </a:r>
            <a:endParaRPr lang="fr-FR" sz="2400" b="0" dirty="0">
              <a:solidFill>
                <a:schemeClr val="accent3"/>
              </a:solidFill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EC8D2C8-A828-6979-E9CD-BB4F82AB3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7A2B8-3476-4EF8-8CF0-940EB108C252}" type="slidenum">
              <a:rPr lang="de-CH" smtClean="0"/>
              <a:pPr/>
              <a:t>9</a:t>
            </a:fld>
            <a:endParaRPr lang="de-CH"/>
          </a:p>
        </p:txBody>
      </p:sp>
      <p:sp>
        <p:nvSpPr>
          <p:cNvPr id="7" name="Espace réservé du contenu 3">
            <a:extLst>
              <a:ext uri="{FF2B5EF4-FFF2-40B4-BE49-F238E27FC236}">
                <a16:creationId xmlns:a16="http://schemas.microsoft.com/office/drawing/2014/main" id="{4736489C-502D-AC5C-95C3-4164395A0928}"/>
              </a:ext>
            </a:extLst>
          </p:cNvPr>
          <p:cNvSpPr txBox="1">
            <a:spLocks/>
          </p:cNvSpPr>
          <p:nvPr/>
        </p:nvSpPr>
        <p:spPr>
          <a:xfrm>
            <a:off x="3575720" y="992323"/>
            <a:ext cx="5337703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400" b="1" kern="12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2100" b="1" kern="1200" dirty="0" smtClean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3550" marR="0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63750" marR="0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60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</a:pPr>
            <a:r>
              <a:rPr lang="fr-CH" dirty="0"/>
              <a:t>Rente</a:t>
            </a: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21F2A2C4-8585-A15B-8E57-219F401A09B0}"/>
              </a:ext>
            </a:extLst>
          </p:cNvPr>
          <p:cNvCxnSpPr/>
          <p:nvPr/>
        </p:nvCxnSpPr>
        <p:spPr>
          <a:xfrm>
            <a:off x="3189295" y="1214920"/>
            <a:ext cx="329184" cy="0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D21E0BDF-8A97-1D27-8B05-011A35792D53}"/>
              </a:ext>
            </a:extLst>
          </p:cNvPr>
          <p:cNvSpPr txBox="1"/>
          <p:nvPr/>
        </p:nvSpPr>
        <p:spPr>
          <a:xfrm>
            <a:off x="4458142" y="977373"/>
            <a:ext cx="4996908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667" b="1" dirty="0"/>
              <a:t>CONVERSION DE L’ ÉPARGNE</a:t>
            </a:r>
            <a:endParaRPr lang="fr-CH" sz="2400" b="1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7CC16EDF-F870-B037-AF14-C3F4A5C9018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</a:blip>
          <a:srcRect t="76577" b="3904"/>
          <a:stretch>
            <a:fillRect/>
          </a:stretch>
        </p:blipFill>
        <p:spPr>
          <a:xfrm>
            <a:off x="3575720" y="4507957"/>
            <a:ext cx="3985525" cy="916861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A4DBCC4B-436D-4B27-1398-898D5AADAEF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75919" y="4380214"/>
            <a:ext cx="970123" cy="970123"/>
          </a:xfrm>
          <a:prstGeom prst="rect">
            <a:avLst/>
          </a:prstGeom>
        </p:spPr>
      </p:pic>
      <p:sp>
        <p:nvSpPr>
          <p:cNvPr id="21" name="Titre 1">
            <a:extLst>
              <a:ext uri="{FF2B5EF4-FFF2-40B4-BE49-F238E27FC236}">
                <a16:creationId xmlns:a16="http://schemas.microsoft.com/office/drawing/2014/main" id="{7970CD78-6D41-97D7-5CFF-60149EE44BEB}"/>
              </a:ext>
            </a:extLst>
          </p:cNvPr>
          <p:cNvSpPr txBox="1">
            <a:spLocks/>
          </p:cNvSpPr>
          <p:nvPr/>
        </p:nvSpPr>
        <p:spPr>
          <a:xfrm>
            <a:off x="5052083" y="3511644"/>
            <a:ext cx="2571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fr-CH" sz="2400" b="1" dirty="0">
                <a:solidFill>
                  <a:srgbClr val="C00000"/>
                </a:solidFill>
              </a:rPr>
              <a:t>5.3% </a:t>
            </a:r>
            <a:r>
              <a:rPr lang="fr-CH" sz="2133" b="1" dirty="0">
                <a:solidFill>
                  <a:srgbClr val="C00000"/>
                </a:solidFill>
              </a:rPr>
              <a:t>en moyenne</a:t>
            </a:r>
            <a:endParaRPr lang="fr-FR" sz="2400" b="1" dirty="0">
              <a:solidFill>
                <a:srgbClr val="C00000"/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8074B6C-97C2-B5F2-AFBB-22BFBE0FDAF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5000"/>
          </a:blip>
          <a:srcRect l="20995"/>
          <a:stretch>
            <a:fillRect/>
          </a:stretch>
        </p:blipFill>
        <p:spPr>
          <a:xfrm>
            <a:off x="-1" y="727257"/>
            <a:ext cx="3795443" cy="6102625"/>
          </a:xfrm>
          <a:prstGeom prst="rect">
            <a:avLst/>
          </a:prstGeom>
        </p:spPr>
      </p:pic>
      <p:sp>
        <p:nvSpPr>
          <p:cNvPr id="10" name="Espace réservé du contenu 3">
            <a:extLst>
              <a:ext uri="{FF2B5EF4-FFF2-40B4-BE49-F238E27FC236}">
                <a16:creationId xmlns:a16="http://schemas.microsoft.com/office/drawing/2014/main" id="{41B4F8A0-401B-D993-41BD-FAB677FEFB44}"/>
              </a:ext>
            </a:extLst>
          </p:cNvPr>
          <p:cNvSpPr txBox="1">
            <a:spLocks/>
          </p:cNvSpPr>
          <p:nvPr/>
        </p:nvSpPr>
        <p:spPr>
          <a:xfrm>
            <a:off x="4511530" y="2903243"/>
            <a:ext cx="3755523" cy="4223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400" b="1" kern="12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2100" b="1" kern="1200" dirty="0" smtClean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3550" marR="0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63750" marR="0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60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</a:pPr>
            <a:r>
              <a:rPr lang="fr-CH" sz="1800" i="1" dirty="0"/>
              <a:t>Avoir vieillesse LPP</a:t>
            </a:r>
          </a:p>
        </p:txBody>
      </p:sp>
      <p:sp>
        <p:nvSpPr>
          <p:cNvPr id="11" name="Espace réservé du contenu 3">
            <a:extLst>
              <a:ext uri="{FF2B5EF4-FFF2-40B4-BE49-F238E27FC236}">
                <a16:creationId xmlns:a16="http://schemas.microsoft.com/office/drawing/2014/main" id="{5ACD6B05-B0D8-D86F-2106-76FC2C48255F}"/>
              </a:ext>
            </a:extLst>
          </p:cNvPr>
          <p:cNvSpPr txBox="1">
            <a:spLocks/>
          </p:cNvSpPr>
          <p:nvPr/>
        </p:nvSpPr>
        <p:spPr>
          <a:xfrm>
            <a:off x="7350167" y="3442491"/>
            <a:ext cx="3755523" cy="6927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400" b="1" kern="12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2100" b="1" kern="1200" dirty="0" smtClean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3550" marR="0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63750" marR="0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60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</a:pPr>
            <a:r>
              <a:rPr lang="fr-CH" sz="1800" i="1" dirty="0"/>
              <a:t>Caisses privées</a:t>
            </a:r>
          </a:p>
          <a:p>
            <a:pPr>
              <a:spcBef>
                <a:spcPts val="0"/>
              </a:spcBef>
            </a:pPr>
            <a:r>
              <a:rPr lang="fr-CH" sz="1800" i="1" dirty="0"/>
              <a:t>Caisses publiques alémaniques</a:t>
            </a:r>
          </a:p>
        </p:txBody>
      </p:sp>
      <p:sp>
        <p:nvSpPr>
          <p:cNvPr id="12" name="Espace réservé du contenu 3">
            <a:extLst>
              <a:ext uri="{FF2B5EF4-FFF2-40B4-BE49-F238E27FC236}">
                <a16:creationId xmlns:a16="http://schemas.microsoft.com/office/drawing/2014/main" id="{8B2929C7-1092-BF64-3499-1F33B76CD981}"/>
              </a:ext>
            </a:extLst>
          </p:cNvPr>
          <p:cNvSpPr txBox="1">
            <a:spLocks/>
          </p:cNvSpPr>
          <p:nvPr/>
        </p:nvSpPr>
        <p:spPr>
          <a:xfrm>
            <a:off x="7464152" y="5514690"/>
            <a:ext cx="4848666" cy="12793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400" b="1" kern="12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2100" b="1" kern="1200" dirty="0" smtClean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3550" marR="0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63750" marR="0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60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</a:pPr>
            <a:r>
              <a:rPr lang="fr-CH" sz="1800" i="1" dirty="0"/>
              <a:t>3</a:t>
            </a:r>
            <a:r>
              <a:rPr lang="fr-CH" sz="1800" i="1" baseline="30000" dirty="0"/>
              <a:t>ème</a:t>
            </a:r>
            <a:r>
              <a:rPr lang="fr-CH" sz="1800" i="1" dirty="0"/>
              <a:t> Pilier A ou B</a:t>
            </a:r>
          </a:p>
          <a:p>
            <a:pPr marL="263525">
              <a:spcBef>
                <a:spcPts val="0"/>
              </a:spcBef>
            </a:pPr>
            <a:r>
              <a:rPr lang="fr-CH" sz="1800" i="1" dirty="0"/>
              <a:t>Assurances</a:t>
            </a:r>
            <a:r>
              <a:rPr lang="fr-CH" sz="1800" b="0" i="1" dirty="0"/>
              <a:t> </a:t>
            </a:r>
            <a:r>
              <a:rPr lang="fr-CH" sz="1800" dirty="0">
                <a:solidFill>
                  <a:srgbClr val="C00000"/>
                </a:solidFill>
              </a:rPr>
              <a:t>Taux de conversion ≤ 4%</a:t>
            </a:r>
          </a:p>
          <a:p>
            <a:pPr marL="263525">
              <a:spcBef>
                <a:spcPts val="1200"/>
              </a:spcBef>
            </a:pPr>
            <a:r>
              <a:rPr lang="fr-CH" sz="1800" i="1" dirty="0"/>
              <a:t>Banques</a:t>
            </a:r>
            <a:r>
              <a:rPr lang="fr-CH" sz="1800" b="0" i="1" dirty="0"/>
              <a:t> </a:t>
            </a:r>
            <a:r>
              <a:rPr lang="fr-CH" sz="1800" dirty="0">
                <a:solidFill>
                  <a:srgbClr val="C00000"/>
                </a:solidFill>
              </a:rPr>
              <a:t>Pas de rentes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DCE8875-7D5E-A23C-153D-8C12480DB6EF}"/>
              </a:ext>
            </a:extLst>
          </p:cNvPr>
          <p:cNvSpPr/>
          <p:nvPr/>
        </p:nvSpPr>
        <p:spPr>
          <a:xfrm>
            <a:off x="4070504" y="3256344"/>
            <a:ext cx="899605" cy="26676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189487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1" grpId="0"/>
      <p:bldP spid="10" grpId="0"/>
      <p:bldP spid="11" grpId="0"/>
      <p:bldP spid="12" grpId="0"/>
      <p:bldP spid="1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1"/>
  <p:tag name="MMPROD_UIDATA" val="&lt;database version=&quot;8.0&quot;&gt;&lt;object type=&quot;1&quot; unique_id=&quot;10001&quot;&gt;&lt;object type=&quot;2&quot; unique_id=&quot;19053&quot;&gt;&lt;object type=&quot;3&quot; unique_id=&quot;19054&quot;&gt;&lt;property id=&quot;20148&quot; value=&quot;5&quot;/&gt;&lt;property id=&quot;20300&quot; value=&quot;Slide 1 - &amp;quot;Projet «Identité visuelle»&amp;quot;&quot;/&gt;&lt;property id=&quot;20307&quot; value=&quot;256&quot;/&gt;&lt;/object&gt;&lt;object type=&quot;3&quot; unique_id=&quot;19097&quot;&gt;&lt;property id=&quot;20148&quot; value=&quot;5&quot;/&gt;&lt;property id=&quot;20300&quot; value=&quot;Slide 2 - &amp;quot;Email et signature électronique&amp;quot;&quot;/&gt;&lt;property id=&quot;20307&quot; value=&quot;257&quot;/&gt;&lt;/object&gt;&lt;object type=&quot;3&quot; unique_id=&quot;19098&quot;&gt;&lt;property id=&quot;20148&quot; value=&quot;5&quot;/&gt;&lt;property id=&quot;20300&quot; value=&quot;Slide 3 - &amp;quot;Format de l’email&amp;quot;&quot;/&gt;&lt;property id=&quot;20307&quot; value=&quot;258&quot;/&gt;&lt;/object&gt;&lt;object type=&quot;3&quot; unique_id=&quot;19124&quot;&gt;&lt;property id=&quot;20148&quot; value=&quot;5&quot;/&gt;&lt;property id=&quot;20300&quot; value=&quot;Slide 4 - &amp;quot;Décisions attendues du CODIR&amp;quot;&quot;/&gt;&lt;property id=&quot;20307&quot; value=&quot;259&quot;/&gt;&lt;/object&gt;&lt;object type=&quot;3&quot; unique_id=&quot;19125&quot;&gt;&lt;property id=&quot;20148&quot; value=&quot;5&quot;/&gt;&lt;property id=&quot;20300&quot; value=&quot;Slide 5 - &amp;quot;Titre diapositive&amp;quot;&quot;/&gt;&lt;property id=&quot;20307&quot; value=&quot;260&quot;/&gt;&lt;/object&gt;&lt;object type=&quot;3&quot; unique_id=&quot;19147&quot;&gt;&lt;property id=&quot;20148&quot; value=&quot;5&quot;/&gt;&lt;property id=&quot;20300&quot; value=&quot;Slide 6 - &amp;quot;Texte et diagramme&amp;quot;&quot;/&gt;&lt;property id=&quot;20307&quot; value=&quot;261&quot;/&gt;&lt;/object&gt;&lt;/object&gt;&lt;object type=&quot;8&quot; unique_id=&quot;19057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2_Template_CPEG_confidentiel">
  <a:themeElements>
    <a:clrScheme name="CPEG 3">
      <a:dk1>
        <a:srgbClr val="363636"/>
      </a:dk1>
      <a:lt1>
        <a:srgbClr val="FFFFFF"/>
      </a:lt1>
      <a:dk2>
        <a:srgbClr val="006739"/>
      </a:dk2>
      <a:lt2>
        <a:srgbClr val="E7E6E6"/>
      </a:lt2>
      <a:accent1>
        <a:srgbClr val="71E14D"/>
      </a:accent1>
      <a:accent2>
        <a:srgbClr val="04A345"/>
      </a:accent2>
      <a:accent3>
        <a:srgbClr val="006739"/>
      </a:accent3>
      <a:accent4>
        <a:srgbClr val="004230"/>
      </a:accent4>
      <a:accent5>
        <a:srgbClr val="D6D8D9"/>
      </a:accent5>
      <a:accent6>
        <a:srgbClr val="919190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PEG_PowerPoint_presentation_DOC.pptx" id="{0E66E766-7E31-D54A-9F6B-79F27F2FB430}" vid="{409EAA58-AD0F-2A49-8E67-8E35CB3A3041}"/>
    </a:ext>
  </a:extLst>
</a:theme>
</file>

<file path=ppt/theme/theme3.xml><?xml version="1.0" encoding="utf-8"?>
<a:theme xmlns:a="http://schemas.openxmlformats.org/drawingml/2006/main" name="3_Template_CPEG_Symbole blanc">
  <a:themeElements>
    <a:clrScheme name="CPEG 3">
      <a:dk1>
        <a:srgbClr val="363636"/>
      </a:dk1>
      <a:lt1>
        <a:srgbClr val="FFFFFF"/>
      </a:lt1>
      <a:dk2>
        <a:srgbClr val="006739"/>
      </a:dk2>
      <a:lt2>
        <a:srgbClr val="E7E6E6"/>
      </a:lt2>
      <a:accent1>
        <a:srgbClr val="71E14D"/>
      </a:accent1>
      <a:accent2>
        <a:srgbClr val="04A345"/>
      </a:accent2>
      <a:accent3>
        <a:srgbClr val="006739"/>
      </a:accent3>
      <a:accent4>
        <a:srgbClr val="004230"/>
      </a:accent4>
      <a:accent5>
        <a:srgbClr val="D6D8D9"/>
      </a:accent5>
      <a:accent6>
        <a:srgbClr val="919190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CPEG_PowerPoint_presentation_DOC.pptx" id="{0E66E766-7E31-D54A-9F6B-79F27F2FB430}" vid="{E08EF5EB-900E-264F-8CFE-E7D60BA93A22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Modele_presentation_confidentielle</Template>
  <TotalTime>209560</TotalTime>
  <Words>922</Words>
  <Application>Microsoft Office PowerPoint</Application>
  <PresentationFormat>Grand écran</PresentationFormat>
  <Paragraphs>285</Paragraphs>
  <Slides>39</Slides>
  <Notes>18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39</vt:i4>
      </vt:variant>
    </vt:vector>
  </HeadingPairs>
  <TitlesOfParts>
    <vt:vector size="48" baseType="lpstr">
      <vt:lpstr>Aptos</vt:lpstr>
      <vt:lpstr>Aptos Display</vt:lpstr>
      <vt:lpstr>Aptos SemiBold</vt:lpstr>
      <vt:lpstr>Arial</vt:lpstr>
      <vt:lpstr>Calibri</vt:lpstr>
      <vt:lpstr>Century Gothic</vt:lpstr>
      <vt:lpstr>Conception personnalisée</vt:lpstr>
      <vt:lpstr>2_Template_CPEG_confidentiel</vt:lpstr>
      <vt:lpstr>3_Template_CPEG_Symbole blanc</vt:lpstr>
      <vt:lpstr>Webinaire Optimiser sa prévoyance</vt:lpstr>
      <vt:lpstr>Sommaire</vt:lpstr>
      <vt:lpstr>Introduction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Lacunes de prévoyance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Combler ses lacunes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CPEG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Titre général</dc:title>
  <dc:creator>Gregory Page</dc:creator>
  <cp:lastModifiedBy>BAIJOT Marc</cp:lastModifiedBy>
  <cp:revision>627</cp:revision>
  <cp:lastPrinted>2025-03-24T10:47:02Z</cp:lastPrinted>
  <dcterms:created xsi:type="dcterms:W3CDTF">2022-02-21T17:43:09Z</dcterms:created>
  <dcterms:modified xsi:type="dcterms:W3CDTF">2026-04-30T09:59:37Z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1adb632c-9ed1-49b7-b968-b30017058dfe_Enabled">
    <vt:lpwstr>true</vt:lpwstr>
  </property>
  <property fmtid="{D5CDD505-2E9C-101B-9397-08002B2CF9AE}" pid="3" name="MSIP_Label_1adb632c-9ed1-49b7-b968-b30017058dfe_SetDate">
    <vt:lpwstr>2022-11-17T15:51:51Z</vt:lpwstr>
  </property>
  <property fmtid="{D5CDD505-2E9C-101B-9397-08002B2CF9AE}" pid="4" name="MSIP_Label_1adb632c-9ed1-49b7-b968-b30017058dfe_Method">
    <vt:lpwstr>Standard</vt:lpwstr>
  </property>
  <property fmtid="{D5CDD505-2E9C-101B-9397-08002B2CF9AE}" pid="5" name="MSIP_Label_1adb632c-9ed1-49b7-b968-b30017058dfe_Name">
    <vt:lpwstr>defa4170-0d19-0005-0001-bc88714345d2</vt:lpwstr>
  </property>
  <property fmtid="{D5CDD505-2E9C-101B-9397-08002B2CF9AE}" pid="6" name="MSIP_Label_1adb632c-9ed1-49b7-b968-b30017058dfe_SiteId">
    <vt:lpwstr>7fedeb70-6a26-481a-baa3-fa25a097b46b</vt:lpwstr>
  </property>
  <property fmtid="{D5CDD505-2E9C-101B-9397-08002B2CF9AE}" pid="7" name="MSIP_Label_1adb632c-9ed1-49b7-b968-b30017058dfe_ActionId">
    <vt:lpwstr>653a9c9a-dc98-41fc-9e57-2c118cd9b1dd</vt:lpwstr>
  </property>
  <property fmtid="{D5CDD505-2E9C-101B-9397-08002B2CF9AE}" pid="8" name="MSIP_Label_1adb632c-9ed1-49b7-b968-b30017058dfe_ContentBits">
    <vt:lpwstr>0</vt:lpwstr>
  </property>
</Properties>
</file>